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8229600" cx="14630400"/>
  <p:notesSz cx="8229600" cy="14630400"/>
  <p:embeddedFontLst>
    <p:embeddedFont>
      <p:font typeface="Inter"/>
      <p:regular r:id="rId28"/>
      <p:bold r:id="rId29"/>
      <p:italic r:id="rId30"/>
      <p:boldItalic r:id="rId31"/>
    </p:embeddedFont>
    <p:embeddedFont>
      <p:font typeface="Manrope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Inter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nt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7.xml"/><Relationship Id="rId33" Type="http://schemas.openxmlformats.org/officeDocument/2006/relationships/font" Target="fonts/Manrope-bold.fntdata"/><Relationship Id="rId10" Type="http://schemas.openxmlformats.org/officeDocument/2006/relationships/slide" Target="slides/slide6.xml"/><Relationship Id="rId32" Type="http://schemas.openxmlformats.org/officeDocument/2006/relationships/font" Target="fonts/Manrop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8.png>
</file>

<file path=ppt/media/image19.png>
</file>

<file path=ppt/media/image20.png>
</file>

<file path=ppt/media/image21.png>
</file>

<file path=ppt/media/image22.png>
</file>

<file path=ppt/media/image25.png>
</file>

<file path=ppt/media/image26.png>
</file>

<file path=ppt/media/image28.png>
</file>

<file path=ppt/media/image29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" name="Google Shape;447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2" name="Google Shape;46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2" name="Google Shape;472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" name="Google Shape;5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3 master">
  <p:cSld name="Slide 13 mast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1" name="Google Shape;6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4 master">
  <p:cSld name="Slide 14 mast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5" name="Google Shape;6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5 master">
  <p:cSld name="Slide 15 mast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9" name="Google Shape;6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6 master">
  <p:cSld name="Slide 16 mast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3" name="Google Shape;7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7 master">
  <p:cSld name="Slide 17 mast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7" name="Google Shape;7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8 master">
  <p:cSld name="Slide 18 mast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1" name="Google Shape;8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9 master">
  <p:cSld name="Slide 19 mast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5" name="Google Shape;8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0 master">
  <p:cSld name="Slide 20 mas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9" name="Google Shape;8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1 master">
  <p:cSld name="Slide 21 mast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3" name="Google Shape;93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2 master">
  <p:cSld name="Slide 22 mast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7" name="Google Shape;97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3 master">
  <p:cSld name="Slide 23 mast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1" name="Google Shape;101;p2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2.png"/><Relationship Id="rId4" Type="http://schemas.openxmlformats.org/officeDocument/2006/relationships/image" Target="../media/image25.png"/><Relationship Id="rId5" Type="http://schemas.openxmlformats.org/officeDocument/2006/relationships/image" Target="../media/image54.png"/><Relationship Id="rId6" Type="http://schemas.openxmlformats.org/officeDocument/2006/relationships/image" Target="../media/image4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9.png"/><Relationship Id="rId4" Type="http://schemas.openxmlformats.org/officeDocument/2006/relationships/image" Target="../media/image37.png"/><Relationship Id="rId9" Type="http://schemas.openxmlformats.org/officeDocument/2006/relationships/image" Target="../media/image43.png"/><Relationship Id="rId5" Type="http://schemas.openxmlformats.org/officeDocument/2006/relationships/image" Target="../media/image58.png"/><Relationship Id="rId6" Type="http://schemas.openxmlformats.org/officeDocument/2006/relationships/image" Target="../media/image42.png"/><Relationship Id="rId7" Type="http://schemas.openxmlformats.org/officeDocument/2006/relationships/image" Target="../media/image39.png"/><Relationship Id="rId8" Type="http://schemas.openxmlformats.org/officeDocument/2006/relationships/image" Target="../media/image68.png"/><Relationship Id="rId10" Type="http://schemas.openxmlformats.org/officeDocument/2006/relationships/image" Target="../media/image4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Relationship Id="rId4" Type="http://schemas.openxmlformats.org/officeDocument/2006/relationships/image" Target="../media/image59.png"/><Relationship Id="rId5" Type="http://schemas.openxmlformats.org/officeDocument/2006/relationships/image" Target="../media/image41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55.png"/><Relationship Id="rId6" Type="http://schemas.openxmlformats.org/officeDocument/2006/relationships/image" Target="../media/image5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3.png"/><Relationship Id="rId4" Type="http://schemas.openxmlformats.org/officeDocument/2006/relationships/image" Target="../media/image61.png"/><Relationship Id="rId5" Type="http://schemas.openxmlformats.org/officeDocument/2006/relationships/image" Target="../media/image6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hyperlink" Target="mailto:info@metrik.com" TargetMode="External"/><Relationship Id="rId4" Type="http://schemas.openxmlformats.org/officeDocument/2006/relationships/image" Target="../media/image60.png"/><Relationship Id="rId5" Type="http://schemas.openxmlformats.org/officeDocument/2006/relationships/hyperlink" Target="https://metrik.com/learn-more" TargetMode="External"/><Relationship Id="rId6" Type="http://schemas.openxmlformats.org/officeDocument/2006/relationships/image" Target="../media/image6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Relationship Id="rId6" Type="http://schemas.openxmlformats.org/officeDocument/2006/relationships/image" Target="../media/image18.png"/><Relationship Id="rId7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3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Relationship Id="rId5" Type="http://schemas.openxmlformats.org/officeDocument/2006/relationships/image" Target="../media/image38.png"/><Relationship Id="rId6" Type="http://schemas.openxmlformats.org/officeDocument/2006/relationships/image" Target="../media/image29.png"/><Relationship Id="rId7" Type="http://schemas.openxmlformats.org/officeDocument/2006/relationships/image" Target="../media/image51.png"/><Relationship Id="rId8" Type="http://schemas.openxmlformats.org/officeDocument/2006/relationships/image" Target="../media/image6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8" name="Google Shape;10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6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Metrik: Decentralized Credit Infrastructure</a:t>
            </a:r>
            <a:endParaRPr b="0" i="0" sz="4450" u="none" cap="none" strike="noStrike"/>
          </a:p>
        </p:txBody>
      </p:sp>
      <p:sp>
        <p:nvSpPr>
          <p:cNvPr id="110" name="Google Shape;110;p26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Metrik is a DeFi credit settlement platform revolutionizing B2B supply chain finance. We transform illiquid invoices into dynamic NFTs, bridging the gap between traditional trade and decentralized finance.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/>
          <p:nvPr/>
        </p:nvSpPr>
        <p:spPr>
          <a:xfrm>
            <a:off x="793790" y="153626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Who It's For</a:t>
            </a:r>
            <a:endParaRPr b="0" i="0" sz="4450" u="none" cap="none" strike="noStrike"/>
          </a:p>
        </p:txBody>
      </p:sp>
      <p:pic>
        <p:nvPicPr>
          <p:cNvPr descr="preencoded.png" id="269" name="Google Shape;26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986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1644253" y="28333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Vendors</a:t>
            </a:r>
            <a:endParaRPr b="0" i="0" sz="2200" u="none" cap="none" strike="noStrike"/>
          </a:p>
        </p:txBody>
      </p:sp>
      <p:sp>
        <p:nvSpPr>
          <p:cNvPr id="271" name="Google Shape;271;p35"/>
          <p:cNvSpPr/>
          <p:nvPr/>
        </p:nvSpPr>
        <p:spPr>
          <a:xfrm>
            <a:off x="1644253" y="3323749"/>
            <a:ext cx="552914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Businesses needing instant capital against outstanding invoices, unlocking trapped liquidity for operational growth.</a:t>
            </a:r>
            <a:endParaRPr b="0" i="0" sz="1750" u="none" cap="none" strike="noStrike"/>
          </a:p>
        </p:txBody>
      </p:sp>
      <p:pic>
        <p:nvPicPr>
          <p:cNvPr descr="preencoded.png" id="272" name="Google Shape;272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6884" y="26986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5"/>
          <p:cNvSpPr/>
          <p:nvPr/>
        </p:nvSpPr>
        <p:spPr>
          <a:xfrm>
            <a:off x="8307348" y="28333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Bitcoin Holders</a:t>
            </a:r>
            <a:endParaRPr b="0" i="0" sz="2200" u="none" cap="none" strike="noStrike"/>
          </a:p>
        </p:txBody>
      </p:sp>
      <p:sp>
        <p:nvSpPr>
          <p:cNvPr id="274" name="Google Shape;274;p35"/>
          <p:cNvSpPr/>
          <p:nvPr/>
        </p:nvSpPr>
        <p:spPr>
          <a:xfrm>
            <a:off x="8307348" y="3323749"/>
            <a:ext cx="55292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Individuals and institutions seeking secure, low-risk yield by leveraging their BTC in real-world asset financing.</a:t>
            </a:r>
            <a:endParaRPr b="0" i="0" sz="1750" u="none" cap="none" strike="noStrike"/>
          </a:p>
        </p:txBody>
      </p:sp>
      <p:pic>
        <p:nvPicPr>
          <p:cNvPr descr="preencoded.png" id="275" name="Google Shape;275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/>
          <p:nvPr/>
        </p:nvSpPr>
        <p:spPr>
          <a:xfrm>
            <a:off x="1644253" y="511409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DAOs &amp; Protocols</a:t>
            </a:r>
            <a:endParaRPr b="0" i="0" sz="2200" u="none" cap="none" strike="noStrike"/>
          </a:p>
        </p:txBody>
      </p:sp>
      <p:sp>
        <p:nvSpPr>
          <p:cNvPr id="277" name="Google Shape;277;p35"/>
          <p:cNvSpPr/>
          <p:nvPr/>
        </p:nvSpPr>
        <p:spPr>
          <a:xfrm>
            <a:off x="1644253" y="5604510"/>
            <a:ext cx="552914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Decentralized autonomous organizations and Bitcoin protocols aiming to expand into real-world asset financing and support.</a:t>
            </a:r>
            <a:endParaRPr b="0" i="0" sz="1750" u="none" cap="none" strike="noStrike"/>
          </a:p>
        </p:txBody>
      </p:sp>
      <p:pic>
        <p:nvPicPr>
          <p:cNvPr descr="preencoded.png" id="278" name="Google Shape;278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56884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/>
          <p:nvPr/>
        </p:nvSpPr>
        <p:spPr>
          <a:xfrm>
            <a:off x="8307348" y="511409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DeFi Protocols</a:t>
            </a:r>
            <a:endParaRPr b="0" i="0" sz="2200" u="none" cap="none" strike="noStrike"/>
          </a:p>
        </p:txBody>
      </p:sp>
      <p:sp>
        <p:nvSpPr>
          <p:cNvPr id="280" name="Google Shape;280;p35"/>
          <p:cNvSpPr/>
          <p:nvPr/>
        </p:nvSpPr>
        <p:spPr>
          <a:xfrm>
            <a:off x="8307348" y="5604510"/>
            <a:ext cx="55292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Innovative DeFi platforms looking to integrate BTC-backed primitives, enhancing their ecosystem offerings and utility.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/>
          <p:nvPr/>
        </p:nvSpPr>
        <p:spPr>
          <a:xfrm>
            <a:off x="766167" y="777954"/>
            <a:ext cx="12417266" cy="684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1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300"/>
              <a:buFont typeface="Inter"/>
              <a:buNone/>
            </a:pPr>
            <a:r>
              <a:rPr b="0" i="0" lang="en-US" sz="430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Sustainable Business Model &amp; Revenue Streams</a:t>
            </a:r>
            <a:endParaRPr b="0" i="0" sz="4300" u="none" cap="none" strike="noStrike"/>
          </a:p>
        </p:txBody>
      </p:sp>
      <p:sp>
        <p:nvSpPr>
          <p:cNvPr id="287" name="Google Shape;287;p36"/>
          <p:cNvSpPr/>
          <p:nvPr/>
        </p:nvSpPr>
        <p:spPr>
          <a:xfrm>
            <a:off x="766167" y="2036683"/>
            <a:ext cx="492562" cy="492562"/>
          </a:xfrm>
          <a:prstGeom prst="roundRect">
            <a:avLst>
              <a:gd fmla="val 4000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6"/>
          <p:cNvSpPr/>
          <p:nvPr/>
        </p:nvSpPr>
        <p:spPr>
          <a:xfrm>
            <a:off x="1477566" y="2111931"/>
            <a:ext cx="2736413" cy="341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25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50"/>
              <a:buFont typeface="Inter"/>
              <a:buNone/>
            </a:pPr>
            <a:r>
              <a:rPr b="0" i="0" lang="en-US" sz="21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Revenue Generation</a:t>
            </a:r>
            <a:endParaRPr b="0" i="0" sz="2150" u="none" cap="none" strike="noStrike"/>
          </a:p>
        </p:txBody>
      </p:sp>
      <p:sp>
        <p:nvSpPr>
          <p:cNvPr id="289" name="Google Shape;289;p36"/>
          <p:cNvSpPr/>
          <p:nvPr/>
        </p:nvSpPr>
        <p:spPr>
          <a:xfrm>
            <a:off x="1477566" y="2672715"/>
            <a:ext cx="5570577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Origination fees collected from borrowers.</a:t>
            </a:r>
            <a:endParaRPr b="0" i="0" sz="1700" u="none" cap="none" strike="noStrike"/>
          </a:p>
        </p:txBody>
      </p:sp>
      <p:sp>
        <p:nvSpPr>
          <p:cNvPr id="290" name="Google Shape;290;p36"/>
          <p:cNvSpPr/>
          <p:nvPr/>
        </p:nvSpPr>
        <p:spPr>
          <a:xfrm>
            <a:off x="1477566" y="3099554"/>
            <a:ext cx="5570577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Optional withdrawal or early exit fees from LPs.</a:t>
            </a:r>
            <a:endParaRPr b="0" i="0" sz="1700" u="none" cap="none" strike="noStrike"/>
          </a:p>
        </p:txBody>
      </p:sp>
      <p:sp>
        <p:nvSpPr>
          <p:cNvPr id="291" name="Google Shape;291;p36"/>
          <p:cNvSpPr/>
          <p:nvPr/>
        </p:nvSpPr>
        <p:spPr>
          <a:xfrm>
            <a:off x="1477566" y="3526393"/>
            <a:ext cx="5570577" cy="700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Revenue driven by METRIK token utility, including staking tiers.</a:t>
            </a:r>
            <a:endParaRPr b="0" i="0" sz="1700" u="none" cap="none" strike="noStrike"/>
          </a:p>
        </p:txBody>
      </p:sp>
      <p:sp>
        <p:nvSpPr>
          <p:cNvPr id="292" name="Google Shape;292;p36"/>
          <p:cNvSpPr/>
          <p:nvPr/>
        </p:nvSpPr>
        <p:spPr>
          <a:xfrm>
            <a:off x="766167" y="4664750"/>
            <a:ext cx="492562" cy="492562"/>
          </a:xfrm>
          <a:prstGeom prst="roundRect">
            <a:avLst>
              <a:gd fmla="val 4000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6"/>
          <p:cNvSpPr/>
          <p:nvPr/>
        </p:nvSpPr>
        <p:spPr>
          <a:xfrm>
            <a:off x="1477566" y="4739997"/>
            <a:ext cx="2736413" cy="341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25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50"/>
              <a:buFont typeface="Inter"/>
              <a:buNone/>
            </a:pPr>
            <a:r>
              <a:rPr b="0" i="0" lang="en-US" sz="21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Fee Allocation</a:t>
            </a:r>
            <a:endParaRPr b="0" i="0" sz="2150" u="none" cap="none" strike="noStrike"/>
          </a:p>
        </p:txBody>
      </p:sp>
      <p:sp>
        <p:nvSpPr>
          <p:cNvPr id="294" name="Google Shape;294;p36"/>
          <p:cNvSpPr/>
          <p:nvPr/>
        </p:nvSpPr>
        <p:spPr>
          <a:xfrm>
            <a:off x="1477566" y="5300782"/>
            <a:ext cx="5570577" cy="700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A portion directed towards insurance premiums for risk mitigation.</a:t>
            </a:r>
            <a:endParaRPr b="0" i="0" sz="1700" u="none" cap="none" strike="noStrike"/>
          </a:p>
        </p:txBody>
      </p:sp>
      <p:sp>
        <p:nvSpPr>
          <p:cNvPr id="295" name="Google Shape;295;p36"/>
          <p:cNvSpPr/>
          <p:nvPr/>
        </p:nvSpPr>
        <p:spPr>
          <a:xfrm>
            <a:off x="1477566" y="6077903"/>
            <a:ext cx="5570577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Contributions to a robust reserve pool for stability.</a:t>
            </a:r>
            <a:endParaRPr b="0" i="0" sz="1700" u="none" cap="none" strike="noStrike"/>
          </a:p>
        </p:txBody>
      </p:sp>
      <p:sp>
        <p:nvSpPr>
          <p:cNvPr id="296" name="Google Shape;296;p36"/>
          <p:cNvSpPr/>
          <p:nvPr/>
        </p:nvSpPr>
        <p:spPr>
          <a:xfrm>
            <a:off x="1477566" y="6504742"/>
            <a:ext cx="5570577" cy="700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Funds allocated to the protocol treasury and governance initiatives.</a:t>
            </a:r>
            <a:endParaRPr b="0" i="0" sz="1700" u="none" cap="none" strike="noStrike"/>
          </a:p>
        </p:txBody>
      </p:sp>
      <p:sp>
        <p:nvSpPr>
          <p:cNvPr id="297" name="Google Shape;297;p36"/>
          <p:cNvSpPr/>
          <p:nvPr/>
        </p:nvSpPr>
        <p:spPr>
          <a:xfrm>
            <a:off x="7589877" y="2009299"/>
            <a:ext cx="2736413" cy="341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25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150"/>
              <a:buFont typeface="Inter"/>
              <a:buNone/>
            </a:pPr>
            <a:r>
              <a:rPr b="0" i="0" lang="en-US" sz="21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Token Viability</a:t>
            </a:r>
            <a:endParaRPr b="0" i="0" sz="2150" u="none" cap="none" strike="noStrike"/>
          </a:p>
        </p:txBody>
      </p:sp>
      <p:sp>
        <p:nvSpPr>
          <p:cNvPr id="298" name="Google Shape;298;p36"/>
          <p:cNvSpPr/>
          <p:nvPr/>
        </p:nvSpPr>
        <p:spPr>
          <a:xfrm>
            <a:off x="7589877" y="2570083"/>
            <a:ext cx="6281976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METRIK token demand is inherently driven by:</a:t>
            </a:r>
            <a:endParaRPr b="0" i="0" sz="1700" u="none" cap="none" strike="noStrike"/>
          </a:p>
        </p:txBody>
      </p:sp>
      <p:sp>
        <p:nvSpPr>
          <p:cNvPr id="299" name="Google Shape;299;p36"/>
          <p:cNvSpPr/>
          <p:nvPr/>
        </p:nvSpPr>
        <p:spPr>
          <a:xfrm>
            <a:off x="7589877" y="3117294"/>
            <a:ext cx="6281976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Growing borrowing capacity within the ecosystem.</a:t>
            </a:r>
            <a:endParaRPr b="0" i="0" sz="1700" u="none" cap="none" strike="noStrike"/>
          </a:p>
        </p:txBody>
      </p:sp>
      <p:sp>
        <p:nvSpPr>
          <p:cNvPr id="300" name="Google Shape;300;p36"/>
          <p:cNvSpPr/>
          <p:nvPr/>
        </p:nvSpPr>
        <p:spPr>
          <a:xfrm>
            <a:off x="7589877" y="3544133"/>
            <a:ext cx="6281976" cy="700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Attractive staking tiers offering enhanced platform benefits.</a:t>
            </a:r>
            <a:endParaRPr b="0" i="0" sz="1700" u="none" cap="none" strike="noStrike"/>
          </a:p>
        </p:txBody>
      </p:sp>
      <p:sp>
        <p:nvSpPr>
          <p:cNvPr id="301" name="Google Shape;301;p36"/>
          <p:cNvSpPr/>
          <p:nvPr/>
        </p:nvSpPr>
        <p:spPr>
          <a:xfrm>
            <a:off x="7589877" y="4321254"/>
            <a:ext cx="6281976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Char char="•"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Incentivizing LP reward mechanisms for liquidity providers.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/>
          <p:nvPr/>
        </p:nvSpPr>
        <p:spPr>
          <a:xfrm>
            <a:off x="793790" y="1251109"/>
            <a:ext cx="1107412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Metrik's Sustainable Ecosystem Flywheel</a:t>
            </a:r>
            <a:endParaRPr b="0" i="0" sz="4450" u="none" cap="none" strike="noStrike"/>
          </a:p>
        </p:txBody>
      </p:sp>
      <p:sp>
        <p:nvSpPr>
          <p:cNvPr id="308" name="Google Shape;308;p37"/>
          <p:cNvSpPr/>
          <p:nvPr/>
        </p:nvSpPr>
        <p:spPr>
          <a:xfrm>
            <a:off x="1857256" y="249864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Verified Borrowers</a:t>
            </a:r>
            <a:endParaRPr b="0" i="0" sz="2200" u="none" cap="none" strike="noStrike"/>
          </a:p>
        </p:txBody>
      </p:sp>
      <p:sp>
        <p:nvSpPr>
          <p:cNvPr id="309" name="Google Shape;309;p37"/>
          <p:cNvSpPr/>
          <p:nvPr/>
        </p:nvSpPr>
        <p:spPr>
          <a:xfrm>
            <a:off x="793790" y="2989064"/>
            <a:ext cx="389870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Rigorous on-chain and off-chain vetting ensures creditworthiness, enabling low-risk invoice financing for lenders.</a:t>
            </a:r>
            <a:endParaRPr b="0" i="0" sz="1750" u="none" cap="none" strike="noStrike"/>
          </a:p>
        </p:txBody>
      </p:sp>
      <p:pic>
        <p:nvPicPr>
          <p:cNvPr descr="preencoded.png" id="310" name="Google Shape;31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11" name="Google Shape;31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6731" y="3176588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7"/>
          <p:cNvSpPr/>
          <p:nvPr/>
        </p:nvSpPr>
        <p:spPr>
          <a:xfrm>
            <a:off x="9937790" y="249864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Secure LP Returns</a:t>
            </a:r>
            <a:endParaRPr b="0" i="0" sz="2200" u="none" cap="none" strike="noStrike"/>
          </a:p>
        </p:txBody>
      </p:sp>
      <p:sp>
        <p:nvSpPr>
          <p:cNvPr id="313" name="Google Shape;313;p37"/>
          <p:cNvSpPr/>
          <p:nvPr/>
        </p:nvSpPr>
        <p:spPr>
          <a:xfrm>
            <a:off x="9937790" y="2989064"/>
            <a:ext cx="38988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Invoice-backed loans and robust risk mitigation strategies drive reliable, attractive yields for liquidity providers.</a:t>
            </a:r>
            <a:endParaRPr b="0" i="0" sz="1750" u="none" cap="none" strike="noStrike"/>
          </a:p>
        </p:txBody>
      </p:sp>
      <p:pic>
        <p:nvPicPr>
          <p:cNvPr descr="preencoded.png" id="314" name="Google Shape;314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15" name="Google Shape;315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452604" y="3565088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7"/>
          <p:cNvSpPr/>
          <p:nvPr/>
        </p:nvSpPr>
        <p:spPr>
          <a:xfrm>
            <a:off x="9937790" y="513266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Increased Liquidity</a:t>
            </a:r>
            <a:endParaRPr b="0" i="0" sz="2200" u="none" cap="none" strike="noStrike"/>
          </a:p>
        </p:txBody>
      </p:sp>
      <p:sp>
        <p:nvSpPr>
          <p:cNvPr id="317" name="Google Shape;317;p37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Consistent, secure returns attract more LPs, significantly expanding the platform's overall lending capacity.</a:t>
            </a:r>
            <a:endParaRPr b="0" i="0" sz="1750" u="none" cap="none" strike="noStrike"/>
          </a:p>
        </p:txBody>
      </p:sp>
      <p:pic>
        <p:nvPicPr>
          <p:cNvPr descr="preencoded.png" id="318" name="Google Shape;318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19" name="Google Shape;319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064103" y="5790962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7"/>
          <p:cNvSpPr/>
          <p:nvPr/>
        </p:nvSpPr>
        <p:spPr>
          <a:xfrm>
            <a:off x="1857256" y="495121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Enhanced Borrowing</a:t>
            </a:r>
            <a:endParaRPr b="0" i="0" sz="2200" u="none" cap="none" strike="noStrike"/>
          </a:p>
        </p:txBody>
      </p:sp>
      <p:sp>
        <p:nvSpPr>
          <p:cNvPr id="321" name="Google Shape;321;p37"/>
          <p:cNvSpPr/>
          <p:nvPr/>
        </p:nvSpPr>
        <p:spPr>
          <a:xfrm>
            <a:off x="793790" y="5441633"/>
            <a:ext cx="389870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Deeper liquidity provides faster approvals, more flexible terms, and competitive rates for vendors seeking capital.</a:t>
            </a:r>
            <a:endParaRPr b="0" i="0" sz="1750" u="none" cap="none" strike="noStrike"/>
          </a:p>
        </p:txBody>
      </p:sp>
      <p:pic>
        <p:nvPicPr>
          <p:cNvPr descr="preencoded.png" id="322" name="Google Shape;322;p3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23" name="Google Shape;323;p3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838230" y="5402461"/>
            <a:ext cx="339328" cy="424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/>
          <p:nvPr/>
        </p:nvSpPr>
        <p:spPr>
          <a:xfrm>
            <a:off x="793790" y="820460"/>
            <a:ext cx="914947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Real-World Impact &amp; Path to Scale</a:t>
            </a:r>
            <a:endParaRPr b="0" i="0" sz="4450" u="none" cap="none" strike="noStrike"/>
          </a:p>
        </p:txBody>
      </p:sp>
      <p:pic>
        <p:nvPicPr>
          <p:cNvPr descr="preencoded.png" id="330" name="Google Shape;33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98286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8"/>
          <p:cNvSpPr/>
          <p:nvPr/>
        </p:nvSpPr>
        <p:spPr>
          <a:xfrm>
            <a:off x="793790" y="28333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Target Users</a:t>
            </a:r>
            <a:endParaRPr b="0" i="0" sz="2200" u="none" cap="none" strike="noStrike"/>
          </a:p>
        </p:txBody>
      </p:sp>
      <p:sp>
        <p:nvSpPr>
          <p:cNvPr id="332" name="Google Shape;332;p38"/>
          <p:cNvSpPr/>
          <p:nvPr/>
        </p:nvSpPr>
        <p:spPr>
          <a:xfrm>
            <a:off x="793790" y="3323749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Empowering startups, SMEs, and working capital-constrained exporters/importers with vital liquidity.</a:t>
            </a:r>
            <a:endParaRPr b="0" i="0" sz="1750" u="none" cap="none" strike="noStrike"/>
          </a:p>
        </p:txBody>
      </p:sp>
      <p:pic>
        <p:nvPicPr>
          <p:cNvPr descr="preencoded.png" id="333" name="Google Shape;33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198286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/>
          <p:nvPr/>
        </p:nvSpPr>
        <p:spPr>
          <a:xfrm>
            <a:off x="5235893" y="28333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Scalable by Design</a:t>
            </a:r>
            <a:endParaRPr b="0" i="0" sz="2200" u="none" cap="none" strike="noStrike"/>
          </a:p>
        </p:txBody>
      </p:sp>
      <p:sp>
        <p:nvSpPr>
          <p:cNvPr id="335" name="Google Shape;335;p38"/>
          <p:cNvSpPr/>
          <p:nvPr/>
        </p:nvSpPr>
        <p:spPr>
          <a:xfrm>
            <a:off x="5235893" y="3323749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Leveraging NFT-based loans and automated credit scoring for efficient, rapid expansion.</a:t>
            </a:r>
            <a:endParaRPr b="0" i="0" sz="1750" u="none" cap="none" strike="noStrike"/>
          </a:p>
        </p:txBody>
      </p:sp>
      <p:pic>
        <p:nvPicPr>
          <p:cNvPr descr="preencoded.png" id="336" name="Google Shape;336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198286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8"/>
          <p:cNvSpPr/>
          <p:nvPr/>
        </p:nvSpPr>
        <p:spPr>
          <a:xfrm>
            <a:off x="9677995" y="2833330"/>
            <a:ext cx="308240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Cross-Market Potential</a:t>
            </a:r>
            <a:endParaRPr b="0" i="0" sz="2200" u="none" cap="none" strike="noStrike"/>
          </a:p>
        </p:txBody>
      </p:sp>
      <p:sp>
        <p:nvSpPr>
          <p:cNvPr id="338" name="Google Shape;338;p38"/>
          <p:cNvSpPr/>
          <p:nvPr/>
        </p:nvSpPr>
        <p:spPr>
          <a:xfrm>
            <a:off x="9677995" y="3323749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Expanding into regions with high SME credit gaps and multi-chain for broad liquidity sourcing.</a:t>
            </a:r>
            <a:endParaRPr b="0" i="0" sz="1750" u="none" cap="none" strike="noStrike"/>
          </a:p>
        </p:txBody>
      </p:sp>
      <p:pic>
        <p:nvPicPr>
          <p:cNvPr descr="preencoded.png" id="339" name="Google Shape;339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8"/>
          <p:cNvSpPr/>
          <p:nvPr/>
        </p:nvSpPr>
        <p:spPr>
          <a:xfrm>
            <a:off x="793790" y="58298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Compliance-First</a:t>
            </a:r>
            <a:endParaRPr b="0" i="0" sz="2200" u="none" cap="none" strike="noStrike"/>
          </a:p>
        </p:txBody>
      </p:sp>
      <p:sp>
        <p:nvSpPr>
          <p:cNvPr id="341" name="Google Shape;341;p38"/>
          <p:cNvSpPr/>
          <p:nvPr/>
        </p:nvSpPr>
        <p:spPr>
          <a:xfrm>
            <a:off x="793790" y="6320314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Robust KYB and legal contract layers ensure regulatory adherence and secure growth.</a:t>
            </a:r>
            <a:endParaRPr b="0" i="0" sz="1750" u="none" cap="none" strike="noStrike"/>
          </a:p>
        </p:txBody>
      </p:sp>
      <p:pic>
        <p:nvPicPr>
          <p:cNvPr descr="preencoded.png" id="342" name="Google Shape;342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235893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8"/>
          <p:cNvSpPr/>
          <p:nvPr/>
        </p:nvSpPr>
        <p:spPr>
          <a:xfrm>
            <a:off x="5235893" y="58298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Long-Term Vision</a:t>
            </a:r>
            <a:endParaRPr b="0" i="0" sz="2200" u="none" cap="none" strike="noStrike"/>
          </a:p>
        </p:txBody>
      </p:sp>
      <p:sp>
        <p:nvSpPr>
          <p:cNvPr id="344" name="Google Shape;344;p38"/>
          <p:cNvSpPr/>
          <p:nvPr/>
        </p:nvSpPr>
        <p:spPr>
          <a:xfrm>
            <a:off x="5235893" y="6320314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Building the foundational DeFi credit layer for real businesses and global trade.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/>
          <p:nvPr/>
        </p:nvSpPr>
        <p:spPr>
          <a:xfrm>
            <a:off x="635913" y="500420"/>
            <a:ext cx="13358574" cy="1135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550"/>
              <a:buFont typeface="Inter"/>
              <a:buNone/>
            </a:pPr>
            <a:r>
              <a:rPr b="0" i="0" lang="en-US" sz="35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Lets do the Hard Talk, we are providing Undercollateralized Loans which comes with great risk.</a:t>
            </a:r>
            <a:endParaRPr b="0" i="0" sz="3550" u="none" cap="none" strike="noStrike"/>
          </a:p>
        </p:txBody>
      </p:sp>
      <p:pic>
        <p:nvPicPr>
          <p:cNvPr descr="preencoded.png" id="351" name="Google Shape;35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913" y="1999178"/>
            <a:ext cx="10195917" cy="5730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/>
          <p:nvPr/>
        </p:nvSpPr>
        <p:spPr>
          <a:xfrm>
            <a:off x="575548" y="452199"/>
            <a:ext cx="7627739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200"/>
              <a:buFont typeface="Inter"/>
              <a:buNone/>
            </a:pPr>
            <a:r>
              <a:rPr b="0" i="0" lang="en-US" sz="320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But we aren't Idiot, we thought about it.</a:t>
            </a:r>
            <a:endParaRPr b="0" i="0" sz="3200" u="none" cap="none" strike="noStrike"/>
          </a:p>
        </p:txBody>
      </p:sp>
      <p:pic>
        <p:nvPicPr>
          <p:cNvPr descr="preencoded.png" id="358" name="Google Shape;35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48" y="1294924"/>
            <a:ext cx="9163526" cy="763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/>
          <p:nvPr/>
        </p:nvSpPr>
        <p:spPr>
          <a:xfrm>
            <a:off x="760690" y="770930"/>
            <a:ext cx="10514767" cy="6792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0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250"/>
              <a:buFont typeface="Inter"/>
              <a:buNone/>
            </a:pPr>
            <a:r>
              <a:rPr b="0" i="0" lang="en-US" sz="42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What Happens When Borrowers Default?</a:t>
            </a:r>
            <a:endParaRPr b="0" i="0" sz="4250" u="none" cap="none" strike="noStrike"/>
          </a:p>
        </p:txBody>
      </p:sp>
      <p:pic>
        <p:nvPicPr>
          <p:cNvPr descr="preencoded.png" id="365" name="Google Shape;36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690" y="2020610"/>
            <a:ext cx="3561398" cy="4923472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1"/>
          <p:cNvSpPr/>
          <p:nvPr/>
        </p:nvSpPr>
        <p:spPr>
          <a:xfrm>
            <a:off x="4860012" y="2020610"/>
            <a:ext cx="4399955" cy="1702237"/>
          </a:xfrm>
          <a:prstGeom prst="roundRect">
            <a:avLst>
              <a:gd fmla="val 11493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1"/>
          <p:cNvSpPr/>
          <p:nvPr/>
        </p:nvSpPr>
        <p:spPr>
          <a:xfrm>
            <a:off x="5084921" y="2245519"/>
            <a:ext cx="2717006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00"/>
              <a:buFont typeface="Inter"/>
              <a:buNone/>
            </a:pPr>
            <a:r>
              <a:rPr b="0" i="0" lang="en-US" sz="21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Invoice NFTs</a:t>
            </a:r>
            <a:endParaRPr b="0" i="0" sz="2100" u="none" cap="none" strike="noStrike"/>
          </a:p>
        </p:txBody>
      </p:sp>
      <p:sp>
        <p:nvSpPr>
          <p:cNvPr id="368" name="Google Shape;368;p41"/>
          <p:cNvSpPr/>
          <p:nvPr/>
        </p:nvSpPr>
        <p:spPr>
          <a:xfrm>
            <a:off x="5084921" y="2802374"/>
            <a:ext cx="3950137" cy="69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Verifiable, expirable NFTs serve as primary loan collateral.</a:t>
            </a:r>
            <a:endParaRPr b="0" i="0" sz="1700" u="none" cap="none" strike="noStrike"/>
          </a:p>
        </p:txBody>
      </p:sp>
      <p:sp>
        <p:nvSpPr>
          <p:cNvPr id="369" name="Google Shape;369;p41"/>
          <p:cNvSpPr/>
          <p:nvPr/>
        </p:nvSpPr>
        <p:spPr>
          <a:xfrm>
            <a:off x="9477256" y="2020610"/>
            <a:ext cx="4399955" cy="1702237"/>
          </a:xfrm>
          <a:prstGeom prst="roundRect">
            <a:avLst>
              <a:gd fmla="val 11493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1"/>
          <p:cNvSpPr/>
          <p:nvPr/>
        </p:nvSpPr>
        <p:spPr>
          <a:xfrm>
            <a:off x="9702165" y="2245519"/>
            <a:ext cx="2895243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00"/>
              <a:buFont typeface="Inter"/>
              <a:buNone/>
            </a:pPr>
            <a:r>
              <a:rPr b="0" i="0" lang="en-US" sz="21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KYB &amp; Legal Contracts</a:t>
            </a:r>
            <a:endParaRPr b="0" i="0" sz="2100" u="none" cap="none" strike="noStrike"/>
          </a:p>
        </p:txBody>
      </p:sp>
      <p:sp>
        <p:nvSpPr>
          <p:cNvPr id="371" name="Google Shape;371;p41"/>
          <p:cNvSpPr/>
          <p:nvPr/>
        </p:nvSpPr>
        <p:spPr>
          <a:xfrm>
            <a:off x="9702165" y="2802374"/>
            <a:ext cx="3950137" cy="69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Borrowers undergo KYB and sign off-chain legal agreements.</a:t>
            </a:r>
            <a:endParaRPr b="0" i="0" sz="1700" u="none" cap="none" strike="noStrike"/>
          </a:p>
        </p:txBody>
      </p:sp>
      <p:sp>
        <p:nvSpPr>
          <p:cNvPr id="372" name="Google Shape;372;p41"/>
          <p:cNvSpPr/>
          <p:nvPr/>
        </p:nvSpPr>
        <p:spPr>
          <a:xfrm>
            <a:off x="4860012" y="3940135"/>
            <a:ext cx="4399955" cy="1702237"/>
          </a:xfrm>
          <a:prstGeom prst="roundRect">
            <a:avLst>
              <a:gd fmla="val 11493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1"/>
          <p:cNvSpPr/>
          <p:nvPr/>
        </p:nvSpPr>
        <p:spPr>
          <a:xfrm>
            <a:off x="5084921" y="4165044"/>
            <a:ext cx="3034784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00"/>
              <a:buFont typeface="Inter"/>
              <a:buNone/>
            </a:pPr>
            <a:r>
              <a:rPr b="0" i="0" lang="en-US" sz="21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METRIK Token Slashing</a:t>
            </a:r>
            <a:endParaRPr b="0" i="0" sz="2100" u="none" cap="none" strike="noStrike"/>
          </a:p>
        </p:txBody>
      </p:sp>
      <p:sp>
        <p:nvSpPr>
          <p:cNvPr id="374" name="Google Shape;374;p41"/>
          <p:cNvSpPr/>
          <p:nvPr/>
        </p:nvSpPr>
        <p:spPr>
          <a:xfrm>
            <a:off x="5084921" y="4721900"/>
            <a:ext cx="3950137" cy="69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Staked METRIK is slashed upon default, disincentivizing non-payment.</a:t>
            </a:r>
            <a:endParaRPr b="0" i="0" sz="1700" u="none" cap="none" strike="noStrike"/>
          </a:p>
        </p:txBody>
      </p:sp>
      <p:sp>
        <p:nvSpPr>
          <p:cNvPr id="375" name="Google Shape;375;p41"/>
          <p:cNvSpPr/>
          <p:nvPr/>
        </p:nvSpPr>
        <p:spPr>
          <a:xfrm>
            <a:off x="9477256" y="3940135"/>
            <a:ext cx="4399955" cy="1702237"/>
          </a:xfrm>
          <a:prstGeom prst="roundRect">
            <a:avLst>
              <a:gd fmla="val 11493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1"/>
          <p:cNvSpPr/>
          <p:nvPr/>
        </p:nvSpPr>
        <p:spPr>
          <a:xfrm>
            <a:off x="9702165" y="4165044"/>
            <a:ext cx="2717006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00"/>
              <a:buFont typeface="Inter"/>
              <a:buNone/>
            </a:pPr>
            <a:r>
              <a:rPr b="0" i="0" lang="en-US" sz="21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Borrowing Capacity</a:t>
            </a:r>
            <a:endParaRPr b="0" i="0" sz="2100" u="none" cap="none" strike="noStrike"/>
          </a:p>
        </p:txBody>
      </p:sp>
      <p:sp>
        <p:nvSpPr>
          <p:cNvPr id="377" name="Google Shape;377;p41"/>
          <p:cNvSpPr/>
          <p:nvPr/>
        </p:nvSpPr>
        <p:spPr>
          <a:xfrm>
            <a:off x="9702165" y="4721900"/>
            <a:ext cx="3950137" cy="69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Loan limits based on METRIK stake and repayment history.</a:t>
            </a:r>
            <a:endParaRPr b="0" i="0" sz="1700" u="none" cap="none" strike="noStrike"/>
          </a:p>
        </p:txBody>
      </p:sp>
      <p:sp>
        <p:nvSpPr>
          <p:cNvPr id="378" name="Google Shape;378;p41"/>
          <p:cNvSpPr/>
          <p:nvPr/>
        </p:nvSpPr>
        <p:spPr>
          <a:xfrm>
            <a:off x="4860012" y="5859661"/>
            <a:ext cx="9017198" cy="1354455"/>
          </a:xfrm>
          <a:prstGeom prst="roundRect">
            <a:avLst>
              <a:gd fmla="val 14444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1"/>
          <p:cNvSpPr/>
          <p:nvPr/>
        </p:nvSpPr>
        <p:spPr>
          <a:xfrm>
            <a:off x="5084921" y="6084570"/>
            <a:ext cx="2717006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100"/>
              <a:buFont typeface="Inter"/>
              <a:buNone/>
            </a:pPr>
            <a:r>
              <a:rPr b="0" i="0" lang="en-US" sz="21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Reserve &amp; Insurance</a:t>
            </a:r>
            <a:endParaRPr b="0" i="0" sz="2100" u="none" cap="none" strike="noStrike"/>
          </a:p>
        </p:txBody>
      </p:sp>
      <p:sp>
        <p:nvSpPr>
          <p:cNvPr id="380" name="Google Shape;380;p41"/>
          <p:cNvSpPr/>
          <p:nvPr/>
        </p:nvSpPr>
        <p:spPr>
          <a:xfrm>
            <a:off x="5084921" y="6641425"/>
            <a:ext cx="8567380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Manrope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A reserve pool and insurance premiums mitigate systemic risk.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/>
          <p:nvPr/>
        </p:nvSpPr>
        <p:spPr>
          <a:xfrm>
            <a:off x="4569738" y="511969"/>
            <a:ext cx="5490924" cy="581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650"/>
              <a:buFont typeface="Inter"/>
              <a:buNone/>
            </a:pPr>
            <a:r>
              <a:rPr b="0" i="0" lang="en-US" sz="3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What If LPs Want to Exit?</a:t>
            </a:r>
            <a:endParaRPr b="0" i="0" sz="3650" u="none" cap="none" strike="noStrike"/>
          </a:p>
        </p:txBody>
      </p:sp>
      <p:pic>
        <p:nvPicPr>
          <p:cNvPr descr="preencoded.png" id="387" name="Google Shape;38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510" y="1582341"/>
            <a:ext cx="6161008" cy="6161008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2"/>
          <p:cNvSpPr/>
          <p:nvPr/>
        </p:nvSpPr>
        <p:spPr>
          <a:xfrm>
            <a:off x="7274243" y="1540431"/>
            <a:ext cx="6712268" cy="29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Manrope"/>
              <a:buNone/>
            </a:pPr>
            <a:r>
              <a:rPr b="1" i="0" lang="en-US" sz="14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Two Options:</a:t>
            </a:r>
            <a:endParaRPr b="0" i="0" sz="1450" u="none" cap="none" strike="noStrike"/>
          </a:p>
        </p:txBody>
      </p:sp>
      <p:sp>
        <p:nvSpPr>
          <p:cNvPr id="389" name="Google Shape;389;p42"/>
          <p:cNvSpPr/>
          <p:nvPr/>
        </p:nvSpPr>
        <p:spPr>
          <a:xfrm>
            <a:off x="7274243" y="2005846"/>
            <a:ext cx="6712268" cy="29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Manrope"/>
              <a:buChar char="•"/>
            </a:pPr>
            <a:r>
              <a:rPr b="1" i="0" lang="en-US" sz="14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Flexible (Junior Tranche): Withdraw anytime, high APY.</a:t>
            </a:r>
            <a:endParaRPr b="0" i="0" sz="1450" u="none" cap="none" strike="noStrike"/>
          </a:p>
        </p:txBody>
      </p:sp>
      <p:sp>
        <p:nvSpPr>
          <p:cNvPr id="390" name="Google Shape;390;p42"/>
          <p:cNvSpPr/>
          <p:nvPr/>
        </p:nvSpPr>
        <p:spPr>
          <a:xfrm>
            <a:off x="7274243" y="2368868"/>
            <a:ext cx="6712268" cy="29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Manrope"/>
              <a:buChar char="•"/>
            </a:pPr>
            <a:r>
              <a:rPr b="1" i="0" lang="en-US" sz="14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Fixed (Senior Tranche): Locked capital, stable APY.</a:t>
            </a:r>
            <a:endParaRPr b="0" i="0" sz="1450" u="none" cap="none" strike="noStrike"/>
          </a:p>
        </p:txBody>
      </p:sp>
      <p:sp>
        <p:nvSpPr>
          <p:cNvPr id="391" name="Google Shape;391;p42"/>
          <p:cNvSpPr/>
          <p:nvPr/>
        </p:nvSpPr>
        <p:spPr>
          <a:xfrm>
            <a:off x="7274243" y="2834283"/>
            <a:ext cx="6712268" cy="29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Manrope"/>
              <a:buNone/>
            </a:pPr>
            <a:r>
              <a:rPr b="1" i="0" lang="en-US" sz="14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Both earn METRIK tokens based on time and amount.</a:t>
            </a:r>
            <a:endParaRPr b="0" i="0" sz="1450" u="none" cap="none" strike="noStrike"/>
          </a:p>
        </p:txBody>
      </p:sp>
      <p:sp>
        <p:nvSpPr>
          <p:cNvPr id="392" name="Google Shape;392;p42"/>
          <p:cNvSpPr/>
          <p:nvPr/>
        </p:nvSpPr>
        <p:spPr>
          <a:xfrm>
            <a:off x="651510" y="8162211"/>
            <a:ext cx="13327380" cy="29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3"/>
          <p:cNvSpPr/>
          <p:nvPr/>
        </p:nvSpPr>
        <p:spPr>
          <a:xfrm>
            <a:off x="5897523" y="172628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Key Differentiators</a:t>
            </a:r>
            <a:endParaRPr b="0" i="0" sz="2200" u="none" cap="none" strike="noStrike"/>
          </a:p>
        </p:txBody>
      </p:sp>
      <p:sp>
        <p:nvSpPr>
          <p:cNvPr id="399" name="Google Shape;399;p43"/>
          <p:cNvSpPr/>
          <p:nvPr/>
        </p:nvSpPr>
        <p:spPr>
          <a:xfrm>
            <a:off x="793790" y="2307431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How Metrik Is Different from other De-Fi Loan Providers?</a:t>
            </a:r>
            <a:endParaRPr b="0" i="0" sz="4450" u="none" cap="none" strike="noStrike"/>
          </a:p>
        </p:txBody>
      </p:sp>
      <p:sp>
        <p:nvSpPr>
          <p:cNvPr id="400" name="Google Shape;400;p43"/>
          <p:cNvSpPr/>
          <p:nvPr/>
        </p:nvSpPr>
        <p:spPr>
          <a:xfrm>
            <a:off x="793790" y="406515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3"/>
          <p:cNvSpPr/>
          <p:nvPr/>
        </p:nvSpPr>
        <p:spPr>
          <a:xfrm>
            <a:off x="1530906" y="4138851"/>
            <a:ext cx="564249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Real businesses, not just on-chain entities</a:t>
            </a:r>
            <a:endParaRPr b="0" i="0" sz="1750" u="none" cap="none" strike="noStrike"/>
          </a:p>
        </p:txBody>
      </p:sp>
      <p:sp>
        <p:nvSpPr>
          <p:cNvPr id="402" name="Google Shape;402;p43"/>
          <p:cNvSpPr/>
          <p:nvPr/>
        </p:nvSpPr>
        <p:spPr>
          <a:xfrm>
            <a:off x="7456884" y="406515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3"/>
          <p:cNvSpPr/>
          <p:nvPr/>
        </p:nvSpPr>
        <p:spPr>
          <a:xfrm>
            <a:off x="8194000" y="4138851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Invoice-backed lending</a:t>
            </a:r>
            <a:endParaRPr b="0" i="0" sz="1750" u="none" cap="none" strike="noStrike"/>
          </a:p>
        </p:txBody>
      </p:sp>
      <p:sp>
        <p:nvSpPr>
          <p:cNvPr id="404" name="Google Shape;404;p43"/>
          <p:cNvSpPr/>
          <p:nvPr/>
        </p:nvSpPr>
        <p:spPr>
          <a:xfrm>
            <a:off x="793790" y="502908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3"/>
          <p:cNvSpPr/>
          <p:nvPr/>
        </p:nvSpPr>
        <p:spPr>
          <a:xfrm>
            <a:off x="1530906" y="5102781"/>
            <a:ext cx="564249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Pre-approved borrowers</a:t>
            </a:r>
            <a:endParaRPr b="0" i="0" sz="1750" u="none" cap="none" strike="noStrike"/>
          </a:p>
        </p:txBody>
      </p:sp>
      <p:sp>
        <p:nvSpPr>
          <p:cNvPr id="406" name="Google Shape;406;p43"/>
          <p:cNvSpPr/>
          <p:nvPr/>
        </p:nvSpPr>
        <p:spPr>
          <a:xfrm>
            <a:off x="7456884" y="502908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3"/>
          <p:cNvSpPr/>
          <p:nvPr/>
        </p:nvSpPr>
        <p:spPr>
          <a:xfrm>
            <a:off x="8194000" y="5102781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Legal contracts enforceable off-chain</a:t>
            </a:r>
            <a:endParaRPr b="0" i="0" sz="1750" u="none" cap="none" strike="noStrike"/>
          </a:p>
        </p:txBody>
      </p:sp>
      <p:sp>
        <p:nvSpPr>
          <p:cNvPr id="408" name="Google Shape;408;p43"/>
          <p:cNvSpPr/>
          <p:nvPr/>
        </p:nvSpPr>
        <p:spPr>
          <a:xfrm>
            <a:off x="793790" y="599301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3"/>
          <p:cNvSpPr/>
          <p:nvPr/>
        </p:nvSpPr>
        <p:spPr>
          <a:xfrm>
            <a:off x="1530906" y="6066711"/>
            <a:ext cx="564249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Borrowing limits are calculated, not fixed</a:t>
            </a:r>
            <a:endParaRPr b="0" i="0" sz="1750" u="none" cap="none" strike="noStrike"/>
          </a:p>
        </p:txBody>
      </p:sp>
      <p:sp>
        <p:nvSpPr>
          <p:cNvPr id="410" name="Google Shape;410;p43"/>
          <p:cNvSpPr/>
          <p:nvPr/>
        </p:nvSpPr>
        <p:spPr>
          <a:xfrm>
            <a:off x="7456884" y="5993011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3"/>
          <p:cNvSpPr/>
          <p:nvPr/>
        </p:nvSpPr>
        <p:spPr>
          <a:xfrm>
            <a:off x="8194000" y="6066711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Insurance + Reserve protection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4"/>
          <p:cNvSpPr/>
          <p:nvPr/>
        </p:nvSpPr>
        <p:spPr>
          <a:xfrm>
            <a:off x="793790" y="1536263"/>
            <a:ext cx="666892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Preventing Fake Invoices</a:t>
            </a:r>
            <a:endParaRPr b="0" i="0" sz="4450" u="none" cap="none" strike="noStrike"/>
          </a:p>
        </p:txBody>
      </p:sp>
      <p:pic>
        <p:nvPicPr>
          <p:cNvPr descr="preencoded.png" id="418" name="Google Shape;41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986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4"/>
          <p:cNvSpPr/>
          <p:nvPr/>
        </p:nvSpPr>
        <p:spPr>
          <a:xfrm>
            <a:off x="1644253" y="2833330"/>
            <a:ext cx="425422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Third-Party &amp; Buyer Verification</a:t>
            </a:r>
            <a:endParaRPr b="0" i="0" sz="2200" u="none" cap="none" strike="noStrike"/>
          </a:p>
        </p:txBody>
      </p:sp>
      <p:sp>
        <p:nvSpPr>
          <p:cNvPr id="420" name="Google Shape;420;p44"/>
          <p:cNvSpPr/>
          <p:nvPr/>
        </p:nvSpPr>
        <p:spPr>
          <a:xfrm>
            <a:off x="1644253" y="3323749"/>
            <a:ext cx="552914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Rigorous verification processes by independent third parties and direct buyers ensure invoice authenticity.</a:t>
            </a:r>
            <a:endParaRPr b="0" i="0" sz="1750" u="none" cap="none" strike="noStrike"/>
          </a:p>
        </p:txBody>
      </p:sp>
      <p:pic>
        <p:nvPicPr>
          <p:cNvPr descr="preencoded.png" id="421" name="Google Shape;421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6884" y="26986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44"/>
          <p:cNvSpPr/>
          <p:nvPr/>
        </p:nvSpPr>
        <p:spPr>
          <a:xfrm>
            <a:off x="8307348" y="2833330"/>
            <a:ext cx="33179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Zero-Knowledge Privacy</a:t>
            </a:r>
            <a:endParaRPr b="0" i="0" sz="2200" u="none" cap="none" strike="noStrike"/>
          </a:p>
        </p:txBody>
      </p:sp>
      <p:sp>
        <p:nvSpPr>
          <p:cNvPr id="423" name="Google Shape;423;p44"/>
          <p:cNvSpPr/>
          <p:nvPr/>
        </p:nvSpPr>
        <p:spPr>
          <a:xfrm>
            <a:off x="8307348" y="3323749"/>
            <a:ext cx="55292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Utilizing Zk-proofs, we verify invoice validity without compromising sensitive business data, enhancing privacy.</a:t>
            </a:r>
            <a:endParaRPr b="0" i="0" sz="1750" u="none" cap="none" strike="noStrike"/>
          </a:p>
        </p:txBody>
      </p:sp>
      <p:pic>
        <p:nvPicPr>
          <p:cNvPr descr="preencoded.png" id="424" name="Google Shape;424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44"/>
          <p:cNvSpPr/>
          <p:nvPr/>
        </p:nvSpPr>
        <p:spPr>
          <a:xfrm>
            <a:off x="1644253" y="5114092"/>
            <a:ext cx="328553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On-Chain Credit Scoring</a:t>
            </a:r>
            <a:endParaRPr b="0" i="0" sz="2200" u="none" cap="none" strike="noStrike"/>
          </a:p>
        </p:txBody>
      </p:sp>
      <p:sp>
        <p:nvSpPr>
          <p:cNvPr id="426" name="Google Shape;426;p44"/>
          <p:cNvSpPr/>
          <p:nvPr/>
        </p:nvSpPr>
        <p:spPr>
          <a:xfrm>
            <a:off x="1644253" y="5604510"/>
            <a:ext cx="552914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Borrower credit scores are tracked transparently on-chain, providing real-time risk assessment and reliability data.</a:t>
            </a:r>
            <a:endParaRPr b="0" i="0" sz="1750" u="none" cap="none" strike="noStrike"/>
          </a:p>
        </p:txBody>
      </p:sp>
      <p:pic>
        <p:nvPicPr>
          <p:cNvPr descr="preencoded.png" id="427" name="Google Shape;427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56884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4"/>
          <p:cNvSpPr/>
          <p:nvPr/>
        </p:nvSpPr>
        <p:spPr>
          <a:xfrm>
            <a:off x="8307348" y="5114092"/>
            <a:ext cx="35873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Legal &amp; Platform Sanctions</a:t>
            </a:r>
            <a:endParaRPr b="0" i="0" sz="2200" u="none" cap="none" strike="noStrike"/>
          </a:p>
        </p:txBody>
      </p:sp>
      <p:sp>
        <p:nvSpPr>
          <p:cNvPr id="429" name="Google Shape;429;p44"/>
          <p:cNvSpPr/>
          <p:nvPr/>
        </p:nvSpPr>
        <p:spPr>
          <a:xfrm>
            <a:off x="8307348" y="5604510"/>
            <a:ext cx="55292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Bad actors face severe legal penalties and are permanently banned from the platform, deterring fraud effectively.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721638" y="566976"/>
            <a:ext cx="10537269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050"/>
              <a:buFont typeface="Inter"/>
              <a:buNone/>
            </a:pPr>
            <a:r>
              <a:rPr b="0" i="0" lang="en-US" sz="40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The Problem: Stifled Supply Chain Liquidity</a:t>
            </a:r>
            <a:endParaRPr b="0" i="0" sz="4050" u="none" cap="none" strike="noStrike"/>
          </a:p>
        </p:txBody>
      </p:sp>
      <p:sp>
        <p:nvSpPr>
          <p:cNvPr id="117" name="Google Shape;117;p27"/>
          <p:cNvSpPr/>
          <p:nvPr/>
        </p:nvSpPr>
        <p:spPr>
          <a:xfrm>
            <a:off x="721638" y="1752481"/>
            <a:ext cx="206097" cy="1600319"/>
          </a:xfrm>
          <a:prstGeom prst="roundRect">
            <a:avLst>
              <a:gd fmla="val 90048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7"/>
          <p:cNvSpPr/>
          <p:nvPr/>
        </p:nvSpPr>
        <p:spPr>
          <a:xfrm>
            <a:off x="1133832" y="1958578"/>
            <a:ext cx="2631638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00"/>
              <a:buFont typeface="Inter"/>
              <a:buNone/>
            </a:pPr>
            <a:r>
              <a:rPr b="0" i="0" lang="en-US" sz="20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Working Capital Gaps</a:t>
            </a:r>
            <a:endParaRPr b="0" i="0" sz="2000" u="none" cap="none" strike="noStrike"/>
          </a:p>
        </p:txBody>
      </p:sp>
      <p:sp>
        <p:nvSpPr>
          <p:cNvPr id="119" name="Google Shape;119;p27"/>
          <p:cNvSpPr/>
          <p:nvPr/>
        </p:nvSpPr>
        <p:spPr>
          <a:xfrm>
            <a:off x="1133832" y="2486858"/>
            <a:ext cx="5929908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Credit-based B2B transactions often lead to significant working capital gaps for suppliers.</a:t>
            </a:r>
            <a:endParaRPr b="0" i="0" sz="1600" u="none" cap="none" strike="noStrike"/>
          </a:p>
        </p:txBody>
      </p:sp>
      <p:sp>
        <p:nvSpPr>
          <p:cNvPr id="120" name="Google Shape;120;p27"/>
          <p:cNvSpPr/>
          <p:nvPr/>
        </p:nvSpPr>
        <p:spPr>
          <a:xfrm>
            <a:off x="1030843" y="3507343"/>
            <a:ext cx="206097" cy="1600319"/>
          </a:xfrm>
          <a:prstGeom prst="roundRect">
            <a:avLst>
              <a:gd fmla="val 90048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7"/>
          <p:cNvSpPr/>
          <p:nvPr/>
        </p:nvSpPr>
        <p:spPr>
          <a:xfrm>
            <a:off x="1443038" y="3713440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00"/>
              <a:buFont typeface="Inter"/>
              <a:buNone/>
            </a:pPr>
            <a:r>
              <a:rPr b="0" i="0" lang="en-US" sz="20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Slow Settlements</a:t>
            </a:r>
            <a:endParaRPr b="0" i="0" sz="2000" u="none" cap="none" strike="noStrike"/>
          </a:p>
        </p:txBody>
      </p:sp>
      <p:sp>
        <p:nvSpPr>
          <p:cNvPr id="122" name="Google Shape;122;p27"/>
          <p:cNvSpPr/>
          <p:nvPr/>
        </p:nvSpPr>
        <p:spPr>
          <a:xfrm>
            <a:off x="1443038" y="4241721"/>
            <a:ext cx="5620703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Traditional invoice financing is slow, bureaucratic, and inefficient, hindering business growth.</a:t>
            </a:r>
            <a:endParaRPr b="0" i="0" sz="1600" u="none" cap="none" strike="noStrike"/>
          </a:p>
        </p:txBody>
      </p:sp>
      <p:sp>
        <p:nvSpPr>
          <p:cNvPr id="123" name="Google Shape;123;p27"/>
          <p:cNvSpPr/>
          <p:nvPr/>
        </p:nvSpPr>
        <p:spPr>
          <a:xfrm>
            <a:off x="1340168" y="5262205"/>
            <a:ext cx="206097" cy="1600319"/>
          </a:xfrm>
          <a:prstGeom prst="roundRect">
            <a:avLst>
              <a:gd fmla="val 90048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7"/>
          <p:cNvSpPr/>
          <p:nvPr/>
        </p:nvSpPr>
        <p:spPr>
          <a:xfrm>
            <a:off x="1752362" y="5468302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00"/>
              <a:buFont typeface="Inter"/>
              <a:buNone/>
            </a:pPr>
            <a:r>
              <a:rPr b="0" i="0" lang="en-US" sz="20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Limited Access</a:t>
            </a:r>
            <a:endParaRPr b="0" i="0" sz="2000" u="none" cap="none" strike="noStrike"/>
          </a:p>
        </p:txBody>
      </p:sp>
      <p:sp>
        <p:nvSpPr>
          <p:cNvPr id="125" name="Google Shape;125;p27"/>
          <p:cNvSpPr/>
          <p:nvPr/>
        </p:nvSpPr>
        <p:spPr>
          <a:xfrm>
            <a:off x="1752362" y="5996583"/>
            <a:ext cx="5311378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Small and medium-sized enterprises (SMEs) frequently struggle to access affordable credit.</a:t>
            </a:r>
            <a:endParaRPr b="0" i="0" sz="1600" u="none" cap="none" strike="noStrike"/>
          </a:p>
        </p:txBody>
      </p:sp>
      <p:pic>
        <p:nvPicPr>
          <p:cNvPr descr="preencoded.png" id="126" name="Google Shape;12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4280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5"/>
          <p:cNvSpPr/>
          <p:nvPr/>
        </p:nvSpPr>
        <p:spPr>
          <a:xfrm>
            <a:off x="793790" y="1704975"/>
            <a:ext cx="1079313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Limited Risk Buffer — Metrik’s Mitigation</a:t>
            </a:r>
            <a:endParaRPr b="0" i="0" sz="4450" u="none" cap="none" strike="noStrike"/>
          </a:p>
        </p:txBody>
      </p:sp>
      <p:pic>
        <p:nvPicPr>
          <p:cNvPr descr="preencoded.png" id="436" name="Google Shape;43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86738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5"/>
          <p:cNvSpPr/>
          <p:nvPr/>
        </p:nvSpPr>
        <p:spPr>
          <a:xfrm>
            <a:off x="1020604" y="4001453"/>
            <a:ext cx="337220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Borrower Staked METRIK</a:t>
            </a:r>
            <a:endParaRPr b="0" i="0" sz="2200" u="none" cap="none" strike="noStrike"/>
          </a:p>
        </p:txBody>
      </p:sp>
      <p:sp>
        <p:nvSpPr>
          <p:cNvPr id="438" name="Google Shape;438;p45"/>
          <p:cNvSpPr/>
          <p:nvPr/>
        </p:nvSpPr>
        <p:spPr>
          <a:xfrm>
            <a:off x="1020604" y="4491871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Borrowers stake METRIK tokens as primary collateral, aligning incentives and reducing the likelihood of default.</a:t>
            </a:r>
            <a:endParaRPr b="0" i="0" sz="1750" u="none" cap="none" strike="noStrike"/>
          </a:p>
        </p:txBody>
      </p:sp>
      <p:pic>
        <p:nvPicPr>
          <p:cNvPr descr="preencoded.png" id="439" name="Google Shape;439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286738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45"/>
          <p:cNvSpPr/>
          <p:nvPr/>
        </p:nvSpPr>
        <p:spPr>
          <a:xfrm>
            <a:off x="5368171" y="4001453"/>
            <a:ext cx="3893939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Insurance Premium Allocation</a:t>
            </a:r>
            <a:endParaRPr b="0" i="0" sz="2200" u="none" cap="none" strike="noStrike"/>
          </a:p>
        </p:txBody>
      </p:sp>
      <p:sp>
        <p:nvSpPr>
          <p:cNvPr id="441" name="Google Shape;441;p45"/>
          <p:cNvSpPr/>
          <p:nvPr/>
        </p:nvSpPr>
        <p:spPr>
          <a:xfrm>
            <a:off x="5368171" y="4846201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A portion of Metrik's protocol revenue is allocated to an insurance premium, providing a robust buffer against unforeseen losses.</a:t>
            </a:r>
            <a:endParaRPr b="0" i="0" sz="1750" u="none" cap="none" strike="noStrike"/>
          </a:p>
        </p:txBody>
      </p:sp>
      <p:pic>
        <p:nvPicPr>
          <p:cNvPr descr="preencoded.png" id="442" name="Google Shape;442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286738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5"/>
          <p:cNvSpPr/>
          <p:nvPr/>
        </p:nvSpPr>
        <p:spPr>
          <a:xfrm>
            <a:off x="9715738" y="4001453"/>
            <a:ext cx="334327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Emergency Reserve Pool</a:t>
            </a:r>
            <a:endParaRPr b="0" i="0" sz="2200" u="none" cap="none" strike="noStrike"/>
          </a:p>
        </p:txBody>
      </p:sp>
      <p:sp>
        <p:nvSpPr>
          <p:cNvPr id="444" name="Google Shape;444;p45"/>
          <p:cNvSpPr/>
          <p:nvPr/>
        </p:nvSpPr>
        <p:spPr>
          <a:xfrm>
            <a:off x="9715738" y="4491871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A dedicated reserve pool is maintained to cover emergency losses, acting as a final line of defense for the entire ecosystem.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6"/>
          <p:cNvSpPr/>
          <p:nvPr/>
        </p:nvSpPr>
        <p:spPr>
          <a:xfrm>
            <a:off x="793790" y="892612"/>
            <a:ext cx="608921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Go-to-Market Strategy</a:t>
            </a:r>
            <a:endParaRPr b="0" i="0" sz="4450" u="none" cap="none" strike="noStrike"/>
          </a:p>
        </p:txBody>
      </p:sp>
      <p:pic>
        <p:nvPicPr>
          <p:cNvPr descr="preencoded.png" id="451" name="Google Shape;45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196703"/>
            <a:ext cx="4885015" cy="488501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6"/>
          <p:cNvSpPr/>
          <p:nvPr/>
        </p:nvSpPr>
        <p:spPr>
          <a:xfrm>
            <a:off x="6239828" y="2196703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6"/>
          <p:cNvSpPr/>
          <p:nvPr/>
        </p:nvSpPr>
        <p:spPr>
          <a:xfrm>
            <a:off x="6976943" y="227457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Liquidity Supply</a:t>
            </a:r>
            <a:endParaRPr b="0" i="0" sz="2200" u="none" cap="none" strike="noStrike"/>
          </a:p>
        </p:txBody>
      </p:sp>
      <p:sp>
        <p:nvSpPr>
          <p:cNvPr id="454" name="Google Shape;454;p46"/>
          <p:cNvSpPr/>
          <p:nvPr/>
        </p:nvSpPr>
        <p:spPr>
          <a:xfrm>
            <a:off x="6976943" y="2855714"/>
            <a:ext cx="686716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Char char="•"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Internal capital and investor LP participation</a:t>
            </a:r>
            <a:endParaRPr b="0" i="0" sz="1750" u="none" cap="none" strike="noStrike"/>
          </a:p>
        </p:txBody>
      </p:sp>
      <p:sp>
        <p:nvSpPr>
          <p:cNvPr id="455" name="Google Shape;455;p46"/>
          <p:cNvSpPr/>
          <p:nvPr/>
        </p:nvSpPr>
        <p:spPr>
          <a:xfrm>
            <a:off x="6976943" y="3297912"/>
            <a:ext cx="686716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Char char="•"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Strategic METRIK incentives for early liquidity providers</a:t>
            </a:r>
            <a:endParaRPr b="0" i="0" sz="1750" u="none" cap="none" strike="noStrike"/>
          </a:p>
        </p:txBody>
      </p:sp>
      <p:sp>
        <p:nvSpPr>
          <p:cNvPr id="456" name="Google Shape;456;p46"/>
          <p:cNvSpPr/>
          <p:nvPr/>
        </p:nvSpPr>
        <p:spPr>
          <a:xfrm>
            <a:off x="6239828" y="4114443"/>
            <a:ext cx="510302" cy="510302"/>
          </a:xfrm>
          <a:prstGeom prst="roundRect">
            <a:avLst>
              <a:gd fmla="val 4000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6"/>
          <p:cNvSpPr/>
          <p:nvPr/>
        </p:nvSpPr>
        <p:spPr>
          <a:xfrm>
            <a:off x="6976943" y="419231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Borrower Demand</a:t>
            </a:r>
            <a:endParaRPr b="0" i="0" sz="2200" u="none" cap="none" strike="noStrike"/>
          </a:p>
        </p:txBody>
      </p:sp>
      <p:sp>
        <p:nvSpPr>
          <p:cNvPr id="458" name="Google Shape;458;p46"/>
          <p:cNvSpPr/>
          <p:nvPr/>
        </p:nvSpPr>
        <p:spPr>
          <a:xfrm>
            <a:off x="6976943" y="4773454"/>
            <a:ext cx="686716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Char char="•"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Direct B2B outreach to growing businesses</a:t>
            </a:r>
            <a:endParaRPr b="0" i="0" sz="1750" u="none" cap="none" strike="noStrike"/>
          </a:p>
        </p:txBody>
      </p:sp>
      <p:sp>
        <p:nvSpPr>
          <p:cNvPr id="459" name="Google Shape;459;p46"/>
          <p:cNvSpPr/>
          <p:nvPr/>
        </p:nvSpPr>
        <p:spPr>
          <a:xfrm>
            <a:off x="6976943" y="5215652"/>
            <a:ext cx="686716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Char char="•"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Onboarding of verified SMEs and innovative startups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5" name="Google Shape;46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7"/>
          <p:cNvSpPr/>
          <p:nvPr/>
        </p:nvSpPr>
        <p:spPr>
          <a:xfrm>
            <a:off x="6280190" y="278522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Next Steps:</a:t>
            </a:r>
            <a:endParaRPr b="0" i="0" sz="4450" u="none" cap="none" strike="noStrike"/>
          </a:p>
        </p:txBody>
      </p:sp>
      <p:sp>
        <p:nvSpPr>
          <p:cNvPr id="467" name="Google Shape;467;p47"/>
          <p:cNvSpPr/>
          <p:nvPr/>
        </p:nvSpPr>
        <p:spPr>
          <a:xfrm>
            <a:off x="6280190" y="383417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Invest: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Capitalize on the future of supply chain finance.</a:t>
            </a:r>
            <a:endParaRPr b="0" i="0" sz="1750" u="none" cap="none" strike="noStrike"/>
          </a:p>
        </p:txBody>
      </p:sp>
      <p:sp>
        <p:nvSpPr>
          <p:cNvPr id="468" name="Google Shape;468;p47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Partner: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Collaborate to expand market reach and integrate solutions.</a:t>
            </a:r>
            <a:endParaRPr b="0" i="0" sz="1750" u="none" cap="none" strike="noStrike"/>
          </a:p>
        </p:txBody>
      </p:sp>
      <p:sp>
        <p:nvSpPr>
          <p:cNvPr id="469" name="Google Shape;469;p47"/>
          <p:cNvSpPr/>
          <p:nvPr/>
        </p:nvSpPr>
        <p:spPr>
          <a:xfrm>
            <a:off x="6280190" y="508146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Connect: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Reach out for a detailed demo and discussion.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8"/>
          <p:cNvSpPr/>
          <p:nvPr/>
        </p:nvSpPr>
        <p:spPr>
          <a:xfrm>
            <a:off x="3402449" y="2596515"/>
            <a:ext cx="7825502" cy="9782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6150"/>
              <a:buFont typeface="Inter"/>
              <a:buNone/>
            </a:pPr>
            <a:r>
              <a:rPr b="0" i="0" lang="en-US" sz="61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Thank You</a:t>
            </a:r>
            <a:endParaRPr b="0" i="0" sz="6150" u="none" cap="none" strike="noStrike"/>
          </a:p>
        </p:txBody>
      </p:sp>
      <p:sp>
        <p:nvSpPr>
          <p:cNvPr id="476" name="Google Shape;476;p48"/>
          <p:cNvSpPr/>
          <p:nvPr/>
        </p:nvSpPr>
        <p:spPr>
          <a:xfrm>
            <a:off x="793790" y="402836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We appreciate you taking the time to learn about Metrik. We are excited about the future of decentralized finance and supply chain liquidity.</a:t>
            </a:r>
            <a:endParaRPr b="0" i="0" sz="1750" u="none" cap="none" strike="noStrike"/>
          </a:p>
        </p:txBody>
      </p:sp>
      <p:pic>
        <p:nvPicPr>
          <p:cNvPr descr="preencoded.png" id="477" name="Google Shape;477;p4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07568" y="5009317"/>
            <a:ext cx="2243138" cy="6237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8" name="Google Shape;478;p48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64053" y="5009317"/>
            <a:ext cx="1658779" cy="623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2" name="Google Shape;13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8"/>
          <p:cNvSpPr/>
          <p:nvPr/>
        </p:nvSpPr>
        <p:spPr>
          <a:xfrm>
            <a:off x="6215658" y="664726"/>
            <a:ext cx="7685484" cy="130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100"/>
              <a:buFont typeface="Inter"/>
              <a:buNone/>
            </a:pPr>
            <a:r>
              <a:rPr b="0" i="0" lang="en-US" sz="410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The Solution: Invoice-Backed DeFi Lending</a:t>
            </a:r>
            <a:endParaRPr b="0" i="0" sz="4100" u="none" cap="none" strike="noStrike"/>
          </a:p>
        </p:txBody>
      </p:sp>
      <p:pic>
        <p:nvPicPr>
          <p:cNvPr descr="preencoded.png" id="134" name="Google Shape;13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5658" y="2279809"/>
            <a:ext cx="1041916" cy="153412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/>
          <p:nvPr/>
        </p:nvSpPr>
        <p:spPr>
          <a:xfrm>
            <a:off x="7465933" y="2488168"/>
            <a:ext cx="2604730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Invoice Digitization</a:t>
            </a:r>
            <a:endParaRPr b="0" i="0" sz="2050" u="none" cap="none" strike="noStrike"/>
          </a:p>
        </p:txBody>
      </p:sp>
      <p:sp>
        <p:nvSpPr>
          <p:cNvPr id="136" name="Google Shape;136;p28"/>
          <p:cNvSpPr/>
          <p:nvPr/>
        </p:nvSpPr>
        <p:spPr>
          <a:xfrm>
            <a:off x="7465933" y="2938820"/>
            <a:ext cx="6435209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Invoices become expirable NFTs, representing verified proof-of-sale.</a:t>
            </a:r>
            <a:endParaRPr b="0" i="0" sz="1600" u="none" cap="none" strike="noStrike"/>
          </a:p>
        </p:txBody>
      </p:sp>
      <p:pic>
        <p:nvPicPr>
          <p:cNvPr descr="preencoded.png" id="137" name="Google Shape;13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15658" y="3813929"/>
            <a:ext cx="1041916" cy="12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8"/>
          <p:cNvSpPr/>
          <p:nvPr/>
        </p:nvSpPr>
        <p:spPr>
          <a:xfrm>
            <a:off x="7465933" y="4022288"/>
            <a:ext cx="2706886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Crypto Liquidity Pools</a:t>
            </a:r>
            <a:endParaRPr b="0" i="0" sz="2050" u="none" cap="none" strike="noStrike"/>
          </a:p>
        </p:txBody>
      </p:sp>
      <p:sp>
        <p:nvSpPr>
          <p:cNvPr id="139" name="Google Shape;139;p28"/>
          <p:cNvSpPr/>
          <p:nvPr/>
        </p:nvSpPr>
        <p:spPr>
          <a:xfrm>
            <a:off x="7465933" y="4472940"/>
            <a:ext cx="6435209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Decentralized pools fund short-term credit needs instantly.</a:t>
            </a:r>
            <a:endParaRPr b="0" i="0" sz="1600" u="none" cap="none" strike="noStrike"/>
          </a:p>
        </p:txBody>
      </p:sp>
      <p:pic>
        <p:nvPicPr>
          <p:cNvPr descr="preencoded.png" id="140" name="Google Shape;140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15658" y="5064204"/>
            <a:ext cx="1041916" cy="12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/>
          <p:nvPr/>
        </p:nvSpPr>
        <p:spPr>
          <a:xfrm>
            <a:off x="7465933" y="5272564"/>
            <a:ext cx="285523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Instant Working Capital</a:t>
            </a:r>
            <a:endParaRPr b="0" i="0" sz="2050" u="none" cap="none" strike="noStrike"/>
          </a:p>
        </p:txBody>
      </p:sp>
      <p:sp>
        <p:nvSpPr>
          <p:cNvPr id="142" name="Google Shape;142;p28"/>
          <p:cNvSpPr/>
          <p:nvPr/>
        </p:nvSpPr>
        <p:spPr>
          <a:xfrm>
            <a:off x="7465933" y="5723215"/>
            <a:ext cx="6435209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Suppliers access funds immediately against their digitized invoices.</a:t>
            </a:r>
            <a:endParaRPr b="0" i="0" sz="1600" u="none" cap="none" strike="noStrike"/>
          </a:p>
        </p:txBody>
      </p:sp>
      <p:pic>
        <p:nvPicPr>
          <p:cNvPr descr="preencoded.png" id="143" name="Google Shape;143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5658" y="6314480"/>
            <a:ext cx="1041916" cy="12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8"/>
          <p:cNvSpPr/>
          <p:nvPr/>
        </p:nvSpPr>
        <p:spPr>
          <a:xfrm>
            <a:off x="7465933" y="6522839"/>
            <a:ext cx="2736890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Automated Settlement</a:t>
            </a:r>
            <a:endParaRPr b="0" i="0" sz="2050" u="none" cap="none" strike="noStrike"/>
          </a:p>
        </p:txBody>
      </p:sp>
      <p:sp>
        <p:nvSpPr>
          <p:cNvPr id="145" name="Google Shape;145;p28"/>
          <p:cNvSpPr/>
          <p:nvPr/>
        </p:nvSpPr>
        <p:spPr>
          <a:xfrm>
            <a:off x="7465933" y="6973491"/>
            <a:ext cx="6435209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Smart contracts ensure seamless repayment and NFT expiration.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9"/>
          <p:cNvSpPr/>
          <p:nvPr/>
        </p:nvSpPr>
        <p:spPr>
          <a:xfrm>
            <a:off x="793790" y="3573542"/>
            <a:ext cx="655022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Vast Market Opportunity</a:t>
            </a:r>
            <a:endParaRPr b="0" i="0" sz="4450" u="none" cap="none" strike="noStrike"/>
          </a:p>
        </p:txBody>
      </p:sp>
      <p:sp>
        <p:nvSpPr>
          <p:cNvPr id="153" name="Google Shape;153;p29"/>
          <p:cNvSpPr/>
          <p:nvPr/>
        </p:nvSpPr>
        <p:spPr>
          <a:xfrm>
            <a:off x="793790" y="462248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The global supply chain finance market presents an immense opportunity for disruption through DeFi.</a:t>
            </a:r>
            <a:endParaRPr b="0" i="0" sz="1750" u="none" cap="none" strike="noStrike"/>
          </a:p>
        </p:txBody>
      </p:sp>
      <p:sp>
        <p:nvSpPr>
          <p:cNvPr id="154" name="Google Shape;154;p29"/>
          <p:cNvSpPr/>
          <p:nvPr/>
        </p:nvSpPr>
        <p:spPr>
          <a:xfrm>
            <a:off x="793790" y="5353883"/>
            <a:ext cx="2771180" cy="283488"/>
          </a:xfrm>
          <a:prstGeom prst="roundRect">
            <a:avLst>
              <a:gd fmla="val 72012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9"/>
          <p:cNvSpPr/>
          <p:nvPr/>
        </p:nvSpPr>
        <p:spPr>
          <a:xfrm>
            <a:off x="793790" y="5353883"/>
            <a:ext cx="1447324" cy="283488"/>
          </a:xfrm>
          <a:prstGeom prst="roundRect">
            <a:avLst>
              <a:gd fmla="val 72012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9"/>
          <p:cNvSpPr/>
          <p:nvPr/>
        </p:nvSpPr>
        <p:spPr>
          <a:xfrm>
            <a:off x="3734991" y="5353883"/>
            <a:ext cx="1217414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$52.23 B</a:t>
            </a:r>
            <a:endParaRPr b="0" i="0" sz="2200" u="none" cap="none" strike="noStrike"/>
          </a:p>
        </p:txBody>
      </p:sp>
      <p:sp>
        <p:nvSpPr>
          <p:cNvPr id="157" name="Google Shape;157;p29"/>
          <p:cNvSpPr/>
          <p:nvPr/>
        </p:nvSpPr>
        <p:spPr>
          <a:xfrm>
            <a:off x="793790" y="5920740"/>
            <a:ext cx="41586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Global Trade Finance Market Size</a:t>
            </a:r>
            <a:endParaRPr b="0" i="0" sz="2200" u="none" cap="none" strike="noStrike"/>
          </a:p>
        </p:txBody>
      </p:sp>
      <p:sp>
        <p:nvSpPr>
          <p:cNvPr id="158" name="Google Shape;158;p29"/>
          <p:cNvSpPr/>
          <p:nvPr/>
        </p:nvSpPr>
        <p:spPr>
          <a:xfrm>
            <a:off x="793790" y="6765488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Growing at a CAGR of 4.7% from 2025 to 2030</a:t>
            </a:r>
            <a:endParaRPr b="0" i="0" sz="1750" u="none" cap="none" strike="noStrike"/>
          </a:p>
        </p:txBody>
      </p:sp>
      <p:sp>
        <p:nvSpPr>
          <p:cNvPr id="159" name="Google Shape;159;p29"/>
          <p:cNvSpPr/>
          <p:nvPr/>
        </p:nvSpPr>
        <p:spPr>
          <a:xfrm>
            <a:off x="5235893" y="5353883"/>
            <a:ext cx="2168723" cy="283488"/>
          </a:xfrm>
          <a:prstGeom prst="roundRect">
            <a:avLst>
              <a:gd fmla="val 72012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5235893" y="5353883"/>
            <a:ext cx="2168723" cy="283488"/>
          </a:xfrm>
          <a:prstGeom prst="roundRect">
            <a:avLst>
              <a:gd fmla="val 72012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7574637" y="5353883"/>
            <a:ext cx="181987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$700B -$1.3T</a:t>
            </a:r>
            <a:endParaRPr b="0" i="0" sz="2200" u="none" cap="none" strike="noStrike"/>
          </a:p>
        </p:txBody>
      </p:sp>
      <p:sp>
        <p:nvSpPr>
          <p:cNvPr id="162" name="Google Shape;162;p29"/>
          <p:cNvSpPr/>
          <p:nvPr/>
        </p:nvSpPr>
        <p:spPr>
          <a:xfrm>
            <a:off x="5235893" y="592074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Addressable Market</a:t>
            </a:r>
            <a:endParaRPr b="0" i="0" sz="2200" u="none" cap="none" strike="noStrike"/>
          </a:p>
        </p:txBody>
      </p:sp>
      <p:sp>
        <p:nvSpPr>
          <p:cNvPr id="163" name="Google Shape;163;p29"/>
          <p:cNvSpPr/>
          <p:nvPr/>
        </p:nvSpPr>
        <p:spPr>
          <a:xfrm>
            <a:off x="5235893" y="6411158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Estimated short-term credit volume for B2B transactions.</a:t>
            </a:r>
            <a:endParaRPr b="0" i="0" sz="1750" u="none" cap="none" strike="noStrike"/>
          </a:p>
        </p:txBody>
      </p:sp>
      <p:sp>
        <p:nvSpPr>
          <p:cNvPr id="164" name="Google Shape;164;p29"/>
          <p:cNvSpPr/>
          <p:nvPr/>
        </p:nvSpPr>
        <p:spPr>
          <a:xfrm>
            <a:off x="9677995" y="5353883"/>
            <a:ext cx="3019425" cy="283488"/>
          </a:xfrm>
          <a:prstGeom prst="roundRect">
            <a:avLst>
              <a:gd fmla="val 72012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9677995" y="5353883"/>
            <a:ext cx="3019425" cy="283488"/>
          </a:xfrm>
          <a:prstGeom prst="roundRect">
            <a:avLst>
              <a:gd fmla="val 72012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12867442" y="5353883"/>
            <a:ext cx="969169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500M+</a:t>
            </a:r>
            <a:endParaRPr b="0" i="0" sz="2200" u="none" cap="none" strike="noStrike"/>
          </a:p>
        </p:txBody>
      </p:sp>
      <p:sp>
        <p:nvSpPr>
          <p:cNvPr id="167" name="Google Shape;167;p29"/>
          <p:cNvSpPr/>
          <p:nvPr/>
        </p:nvSpPr>
        <p:spPr>
          <a:xfrm>
            <a:off x="9677995" y="592074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Global SMEs</a:t>
            </a:r>
            <a:endParaRPr b="0" i="0" sz="2200" u="none" cap="none" strike="noStrike"/>
          </a:p>
        </p:txBody>
      </p:sp>
      <p:sp>
        <p:nvSpPr>
          <p:cNvPr id="168" name="Google Shape;168;p29"/>
          <p:cNvSpPr/>
          <p:nvPr/>
        </p:nvSpPr>
        <p:spPr>
          <a:xfrm>
            <a:off x="9677995" y="6411158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Potential users needing flexible working capital solutions.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/>
          <p:nvPr/>
        </p:nvSpPr>
        <p:spPr>
          <a:xfrm>
            <a:off x="793790" y="1472446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How It Works</a:t>
            </a:r>
            <a:endParaRPr b="0" i="0" sz="4450" u="none" cap="none" strike="noStrike"/>
          </a:p>
        </p:txBody>
      </p:sp>
      <p:sp>
        <p:nvSpPr>
          <p:cNvPr id="175" name="Google Shape;175;p30"/>
          <p:cNvSpPr/>
          <p:nvPr/>
        </p:nvSpPr>
        <p:spPr>
          <a:xfrm>
            <a:off x="793790" y="2748201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650"/>
              <a:buFont typeface="Inter"/>
              <a:buNone/>
            </a:pPr>
            <a:r>
              <a:rPr b="0" i="0" lang="en-US" sz="2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Invoice Tokenization</a:t>
            </a:r>
            <a:endParaRPr b="0" i="0" sz="2650" u="none" cap="none" strike="noStrike"/>
          </a:p>
        </p:txBody>
      </p:sp>
      <p:sp>
        <p:nvSpPr>
          <p:cNvPr id="176" name="Google Shape;176;p30"/>
          <p:cNvSpPr/>
          <p:nvPr/>
        </p:nvSpPr>
        <p:spPr>
          <a:xfrm>
            <a:off x="793790" y="3400306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Suppliers create expirable, verifiable NFTs representing invoices.</a:t>
            </a:r>
            <a:endParaRPr b="0" i="0" sz="1750" u="none" cap="none" strike="noStrike"/>
          </a:p>
        </p:txBody>
      </p:sp>
      <p:sp>
        <p:nvSpPr>
          <p:cNvPr id="177" name="Google Shape;177;p30"/>
          <p:cNvSpPr/>
          <p:nvPr/>
        </p:nvSpPr>
        <p:spPr>
          <a:xfrm>
            <a:off x="5332928" y="2748201"/>
            <a:ext cx="3767257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650"/>
              <a:buFont typeface="Inter"/>
              <a:buNone/>
            </a:pPr>
            <a:r>
              <a:rPr b="0" i="0" lang="en-US" sz="2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Staking &amp; Trust Scoring</a:t>
            </a:r>
            <a:endParaRPr b="0" i="0" sz="2650" u="none" cap="none" strike="noStrike"/>
          </a:p>
        </p:txBody>
      </p:sp>
      <p:sp>
        <p:nvSpPr>
          <p:cNvPr id="178" name="Google Shape;178;p30"/>
          <p:cNvSpPr/>
          <p:nvPr/>
        </p:nvSpPr>
        <p:spPr>
          <a:xfrm>
            <a:off x="5332928" y="3400306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Suppliers stake $METRIK tokens to earn trust tiers, which define borrowing limits.</a:t>
            </a:r>
            <a:endParaRPr b="0" i="0" sz="1750" u="none" cap="none" strike="noStrike"/>
          </a:p>
        </p:txBody>
      </p:sp>
      <p:sp>
        <p:nvSpPr>
          <p:cNvPr id="179" name="Google Shape;179;p30"/>
          <p:cNvSpPr/>
          <p:nvPr/>
        </p:nvSpPr>
        <p:spPr>
          <a:xfrm>
            <a:off x="9872067" y="2748201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650"/>
              <a:buFont typeface="Inter"/>
              <a:buNone/>
            </a:pPr>
            <a:r>
              <a:rPr b="0" i="0" lang="en-US" sz="2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Dynamic LTV Engine</a:t>
            </a:r>
            <a:endParaRPr b="0" i="0" sz="2650" u="none" cap="none" strike="noStrike"/>
          </a:p>
        </p:txBody>
      </p:sp>
      <p:sp>
        <p:nvSpPr>
          <p:cNvPr id="180" name="Google Shape;180;p30"/>
          <p:cNvSpPr/>
          <p:nvPr/>
        </p:nvSpPr>
        <p:spPr>
          <a:xfrm>
            <a:off x="9872067" y="3400306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Metrik calculates borrowing capacity using on-chain staking, tier, and credit history.</a:t>
            </a:r>
            <a:endParaRPr b="0" i="0" sz="1750" u="none" cap="none" strike="noStrike"/>
          </a:p>
        </p:txBody>
      </p:sp>
      <p:sp>
        <p:nvSpPr>
          <p:cNvPr id="181" name="Google Shape;181;p30"/>
          <p:cNvSpPr/>
          <p:nvPr/>
        </p:nvSpPr>
        <p:spPr>
          <a:xfrm>
            <a:off x="793790" y="5175052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650"/>
              <a:buFont typeface="Inter"/>
              <a:buNone/>
            </a:pPr>
            <a:r>
              <a:rPr b="0" i="0" lang="en-US" sz="2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Liquidity Matching</a:t>
            </a:r>
            <a:endParaRPr b="0" i="0" sz="2650" u="none" cap="none" strike="noStrike"/>
          </a:p>
        </p:txBody>
      </p:sp>
      <p:sp>
        <p:nvSpPr>
          <p:cNvPr id="182" name="Google Shape;182;p30"/>
          <p:cNvSpPr/>
          <p:nvPr/>
        </p:nvSpPr>
        <p:spPr>
          <a:xfrm>
            <a:off x="793790" y="582715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Liquidity providers deposit USDC into pools and earn APR from borrowing activity.</a:t>
            </a:r>
            <a:endParaRPr b="0" i="0" sz="1750" u="none" cap="none" strike="noStrike"/>
          </a:p>
        </p:txBody>
      </p:sp>
      <p:sp>
        <p:nvSpPr>
          <p:cNvPr id="183" name="Google Shape;183;p30"/>
          <p:cNvSpPr/>
          <p:nvPr/>
        </p:nvSpPr>
        <p:spPr>
          <a:xfrm>
            <a:off x="7599521" y="5175052"/>
            <a:ext cx="4097417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650"/>
              <a:buFont typeface="Inter"/>
              <a:buNone/>
            </a:pPr>
            <a:r>
              <a:rPr b="0" i="0" lang="en-US" sz="26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Repayment or Liquidation</a:t>
            </a:r>
            <a:endParaRPr b="0" i="0" sz="2650" u="none" cap="none" strike="noStrike"/>
          </a:p>
        </p:txBody>
      </p:sp>
      <p:sp>
        <p:nvSpPr>
          <p:cNvPr id="184" name="Google Shape;184;p30"/>
          <p:cNvSpPr/>
          <p:nvPr/>
        </p:nvSpPr>
        <p:spPr>
          <a:xfrm>
            <a:off x="7599521" y="582715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Borrowers repay with interest; if overdue, NFTs are burned and staked tokens are slashed.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0" name="Google Shape;19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/>
          <p:nvPr/>
        </p:nvSpPr>
        <p:spPr>
          <a:xfrm>
            <a:off x="793790" y="1128355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Product Interface: Intuitive &amp; Powerful</a:t>
            </a:r>
            <a:endParaRPr b="0" i="0" sz="4450" u="none" cap="none" strike="noStrike"/>
          </a:p>
        </p:txBody>
      </p:sp>
      <p:sp>
        <p:nvSpPr>
          <p:cNvPr id="192" name="Google Shape;192;p31"/>
          <p:cNvSpPr/>
          <p:nvPr/>
        </p:nvSpPr>
        <p:spPr>
          <a:xfrm>
            <a:off x="793790" y="288607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Our platform features an intuitive dashboard for both suppliers and liquidity providers.</a:t>
            </a:r>
            <a:endParaRPr b="0" i="0" sz="1750" u="none" cap="none" strike="noStrike"/>
          </a:p>
        </p:txBody>
      </p:sp>
      <p:sp>
        <p:nvSpPr>
          <p:cNvPr id="193" name="Google Shape;193;p31"/>
          <p:cNvSpPr/>
          <p:nvPr/>
        </p:nvSpPr>
        <p:spPr>
          <a:xfrm>
            <a:off x="793790" y="3867031"/>
            <a:ext cx="3664744" cy="1685092"/>
          </a:xfrm>
          <a:prstGeom prst="roundRect">
            <a:avLst>
              <a:gd fmla="val 1211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1028224" y="410146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Supplier Dashboard</a:t>
            </a:r>
            <a:endParaRPr b="0" i="0" sz="2200" u="none" cap="none" strike="noStrike"/>
          </a:p>
        </p:txBody>
      </p:sp>
      <p:sp>
        <p:nvSpPr>
          <p:cNvPr id="195" name="Google Shape;195;p31"/>
          <p:cNvSpPr/>
          <p:nvPr/>
        </p:nvSpPr>
        <p:spPr>
          <a:xfrm>
            <a:off x="1028224" y="4591883"/>
            <a:ext cx="319587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Upload invoices, track loan status, manage repayments.</a:t>
            </a:r>
            <a:endParaRPr b="0" i="0" sz="1750" u="none" cap="none" strike="noStrike"/>
          </a:p>
        </p:txBody>
      </p:sp>
      <p:sp>
        <p:nvSpPr>
          <p:cNvPr id="196" name="Google Shape;196;p31"/>
          <p:cNvSpPr/>
          <p:nvPr/>
        </p:nvSpPr>
        <p:spPr>
          <a:xfrm>
            <a:off x="4685348" y="3867031"/>
            <a:ext cx="3664863" cy="1685092"/>
          </a:xfrm>
          <a:prstGeom prst="roundRect">
            <a:avLst>
              <a:gd fmla="val 12115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4919782" y="410146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LP Portal</a:t>
            </a:r>
            <a:endParaRPr b="0" i="0" sz="2200" u="none" cap="none" strike="noStrike"/>
          </a:p>
        </p:txBody>
      </p:sp>
      <p:sp>
        <p:nvSpPr>
          <p:cNvPr id="198" name="Google Shape;198;p31"/>
          <p:cNvSpPr/>
          <p:nvPr/>
        </p:nvSpPr>
        <p:spPr>
          <a:xfrm>
            <a:off x="4919782" y="4591883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View available pools, stake crypto, monitor returns.</a:t>
            </a:r>
            <a:endParaRPr b="0" i="0" sz="1750" u="none" cap="none" strike="noStrike"/>
          </a:p>
        </p:txBody>
      </p:sp>
      <p:sp>
        <p:nvSpPr>
          <p:cNvPr id="199" name="Google Shape;199;p31"/>
          <p:cNvSpPr/>
          <p:nvPr/>
        </p:nvSpPr>
        <p:spPr>
          <a:xfrm>
            <a:off x="793790" y="5778937"/>
            <a:ext cx="7556421" cy="1322189"/>
          </a:xfrm>
          <a:prstGeom prst="roundRect">
            <a:avLst>
              <a:gd fmla="val 15440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1028224" y="6013371"/>
            <a:ext cx="35467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Smart Contract Integration</a:t>
            </a:r>
            <a:endParaRPr b="0" i="0" sz="2200" u="none" cap="none" strike="noStrike"/>
          </a:p>
        </p:txBody>
      </p:sp>
      <p:sp>
        <p:nvSpPr>
          <p:cNvPr id="201" name="Google Shape;201;p31"/>
          <p:cNvSpPr/>
          <p:nvPr/>
        </p:nvSpPr>
        <p:spPr>
          <a:xfrm>
            <a:off x="1028224" y="6503789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Seamlessly interact with underlying blockchain protocols.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7" name="Google Shape;20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8" name="Google Shape;208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82200" y="2209800"/>
            <a:ext cx="3810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2"/>
          <p:cNvSpPr/>
          <p:nvPr/>
        </p:nvSpPr>
        <p:spPr>
          <a:xfrm>
            <a:off x="793790" y="242232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METRIK Token Utility</a:t>
            </a:r>
            <a:endParaRPr b="0" i="0" sz="4450" u="none" cap="none" strike="noStrike"/>
          </a:p>
        </p:txBody>
      </p:sp>
      <p:sp>
        <p:nvSpPr>
          <p:cNvPr id="210" name="Google Shape;210;p32"/>
          <p:cNvSpPr/>
          <p:nvPr/>
        </p:nvSpPr>
        <p:spPr>
          <a:xfrm>
            <a:off x="793790" y="347126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Staking: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Lock METRIK tokens to earn rewards and participate in governance.</a:t>
            </a:r>
            <a:endParaRPr b="0" i="0" sz="1750" u="none" cap="none" strike="noStrike"/>
          </a:p>
        </p:txBody>
      </p:sp>
      <p:sp>
        <p:nvSpPr>
          <p:cNvPr id="211" name="Google Shape;211;p32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Tiered Access: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Unlock higher APY rates and exclusive features based on METRIK holdings.</a:t>
            </a:r>
            <a:endParaRPr b="0" i="0" sz="1750" u="none" cap="none" strike="noStrike"/>
          </a:p>
        </p:txBody>
      </p:sp>
      <p:sp>
        <p:nvSpPr>
          <p:cNvPr id="212" name="Google Shape;212;p32"/>
          <p:cNvSpPr/>
          <p:nvPr/>
        </p:nvSpPr>
        <p:spPr>
          <a:xfrm>
            <a:off x="793790" y="508146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1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Liquidity Incentives:</a:t>
            </a: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 Provide liquidity to earn additional METRIK tokens.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/>
          <p:nvPr/>
        </p:nvSpPr>
        <p:spPr>
          <a:xfrm>
            <a:off x="729020" y="574119"/>
            <a:ext cx="6475214" cy="6509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100"/>
              <a:buFont typeface="Inter"/>
              <a:buNone/>
            </a:pPr>
            <a:r>
              <a:rPr b="0" i="0" lang="en-US" sz="410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Tiered Membership Model</a:t>
            </a:r>
            <a:endParaRPr b="0" i="0" sz="4100" u="none" cap="none" strike="noStrike"/>
          </a:p>
        </p:txBody>
      </p:sp>
      <p:sp>
        <p:nvSpPr>
          <p:cNvPr id="219" name="Google Shape;219;p33"/>
          <p:cNvSpPr/>
          <p:nvPr/>
        </p:nvSpPr>
        <p:spPr>
          <a:xfrm>
            <a:off x="729020" y="1641634"/>
            <a:ext cx="1646515" cy="1200150"/>
          </a:xfrm>
          <a:prstGeom prst="roundRect">
            <a:avLst>
              <a:gd fmla="val 1562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1405771" y="2058591"/>
            <a:ext cx="292894" cy="3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69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300"/>
              <a:buFont typeface="Inter"/>
              <a:buNone/>
            </a:pPr>
            <a:r>
              <a:rPr b="0" i="0" lang="en-US" sz="23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300" u="none" cap="none" strike="noStrike"/>
          </a:p>
        </p:txBody>
      </p:sp>
      <p:sp>
        <p:nvSpPr>
          <p:cNvPr id="221" name="Google Shape;221;p33"/>
          <p:cNvSpPr/>
          <p:nvPr/>
        </p:nvSpPr>
        <p:spPr>
          <a:xfrm>
            <a:off x="2583775" y="1849874"/>
            <a:ext cx="2603778" cy="325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Diamond Tier</a:t>
            </a:r>
            <a:endParaRPr b="0" i="0" sz="2050" u="none" cap="none" strike="noStrike"/>
          </a:p>
        </p:txBody>
      </p:sp>
      <p:sp>
        <p:nvSpPr>
          <p:cNvPr id="222" name="Google Shape;222;p33"/>
          <p:cNvSpPr/>
          <p:nvPr/>
        </p:nvSpPr>
        <p:spPr>
          <a:xfrm>
            <a:off x="2583775" y="2300168"/>
            <a:ext cx="5148263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Highest APY, lowest fees, priority access to new pools.</a:t>
            </a:r>
            <a:endParaRPr b="0" i="0" sz="1600" u="none" cap="none" strike="noStrike"/>
          </a:p>
        </p:txBody>
      </p:sp>
      <p:sp>
        <p:nvSpPr>
          <p:cNvPr id="223" name="Google Shape;223;p33"/>
          <p:cNvSpPr/>
          <p:nvPr/>
        </p:nvSpPr>
        <p:spPr>
          <a:xfrm>
            <a:off x="2479596" y="2832259"/>
            <a:ext cx="11317724" cy="11430"/>
          </a:xfrm>
          <a:prstGeom prst="roundRect">
            <a:avLst>
              <a:gd fmla="val 1640248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729020" y="2945844"/>
            <a:ext cx="3293031" cy="1200150"/>
          </a:xfrm>
          <a:prstGeom prst="roundRect">
            <a:avLst>
              <a:gd fmla="val 1562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3"/>
          <p:cNvSpPr/>
          <p:nvPr/>
        </p:nvSpPr>
        <p:spPr>
          <a:xfrm>
            <a:off x="2229088" y="3362801"/>
            <a:ext cx="292894" cy="3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69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300"/>
              <a:buFont typeface="Inter"/>
              <a:buNone/>
            </a:pPr>
            <a:r>
              <a:rPr b="0" i="0" lang="en-US" sz="23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300" u="none" cap="none" strike="noStrike"/>
          </a:p>
        </p:txBody>
      </p:sp>
      <p:sp>
        <p:nvSpPr>
          <p:cNvPr id="226" name="Google Shape;226;p33"/>
          <p:cNvSpPr/>
          <p:nvPr/>
        </p:nvSpPr>
        <p:spPr>
          <a:xfrm>
            <a:off x="4230291" y="3154085"/>
            <a:ext cx="2603778" cy="325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Platinum Tier</a:t>
            </a:r>
            <a:endParaRPr b="0" i="0" sz="2050" u="none" cap="none" strike="noStrike"/>
          </a:p>
        </p:txBody>
      </p:sp>
      <p:sp>
        <p:nvSpPr>
          <p:cNvPr id="227" name="Google Shape;227;p33"/>
          <p:cNvSpPr/>
          <p:nvPr/>
        </p:nvSpPr>
        <p:spPr>
          <a:xfrm>
            <a:off x="4230291" y="3604379"/>
            <a:ext cx="5150287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Enhanced APY, reduced fees, early access to features.</a:t>
            </a:r>
            <a:endParaRPr b="0" i="0" sz="1600" u="none" cap="none" strike="noStrike"/>
          </a:p>
        </p:txBody>
      </p:sp>
      <p:sp>
        <p:nvSpPr>
          <p:cNvPr id="228" name="Google Shape;228;p33"/>
          <p:cNvSpPr/>
          <p:nvPr/>
        </p:nvSpPr>
        <p:spPr>
          <a:xfrm>
            <a:off x="4126111" y="4136469"/>
            <a:ext cx="9671209" cy="11430"/>
          </a:xfrm>
          <a:prstGeom prst="roundRect">
            <a:avLst>
              <a:gd fmla="val 1640248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729020" y="4250055"/>
            <a:ext cx="4939546" cy="1200150"/>
          </a:xfrm>
          <a:prstGeom prst="roundRect">
            <a:avLst>
              <a:gd fmla="val 1562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3052286" y="4667012"/>
            <a:ext cx="292894" cy="3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69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300"/>
              <a:buFont typeface="Inter"/>
              <a:buNone/>
            </a:pPr>
            <a:r>
              <a:rPr b="0" i="0" lang="en-US" sz="23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300" u="none" cap="none" strike="noStrike"/>
          </a:p>
        </p:txBody>
      </p:sp>
      <p:sp>
        <p:nvSpPr>
          <p:cNvPr id="231" name="Google Shape;231;p33"/>
          <p:cNvSpPr/>
          <p:nvPr/>
        </p:nvSpPr>
        <p:spPr>
          <a:xfrm>
            <a:off x="5876806" y="4458295"/>
            <a:ext cx="2603778" cy="325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Gold Tier</a:t>
            </a:r>
            <a:endParaRPr b="0" i="0" sz="2050" u="none" cap="none" strike="noStrike"/>
          </a:p>
        </p:txBody>
      </p:sp>
      <p:sp>
        <p:nvSpPr>
          <p:cNvPr id="232" name="Google Shape;232;p33"/>
          <p:cNvSpPr/>
          <p:nvPr/>
        </p:nvSpPr>
        <p:spPr>
          <a:xfrm>
            <a:off x="5876806" y="4908590"/>
            <a:ext cx="4253746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Improved APY, standard fees, regular access.</a:t>
            </a:r>
            <a:endParaRPr b="0" i="0" sz="1600" u="none" cap="none" strike="noStrike"/>
          </a:p>
        </p:txBody>
      </p:sp>
      <p:sp>
        <p:nvSpPr>
          <p:cNvPr id="233" name="Google Shape;233;p33"/>
          <p:cNvSpPr/>
          <p:nvPr/>
        </p:nvSpPr>
        <p:spPr>
          <a:xfrm>
            <a:off x="5772626" y="5440680"/>
            <a:ext cx="8024693" cy="11430"/>
          </a:xfrm>
          <a:prstGeom prst="roundRect">
            <a:avLst>
              <a:gd fmla="val 1640248" name="adj"/>
            </a:avLst>
          </a:prstGeom>
          <a:solidFill>
            <a:srgbClr val="FF70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729020" y="5554266"/>
            <a:ext cx="6586180" cy="1200150"/>
          </a:xfrm>
          <a:prstGeom prst="roundRect">
            <a:avLst>
              <a:gd fmla="val 15621" name="adj"/>
            </a:avLst>
          </a:prstGeom>
          <a:solidFill>
            <a:srgbClr val="FFFFFF"/>
          </a:solidFill>
          <a:ln cap="flat" cmpd="sng" w="9525">
            <a:solidFill>
              <a:srgbClr val="FF70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3875603" y="5971223"/>
            <a:ext cx="292894" cy="3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695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300"/>
              <a:buFont typeface="Inter"/>
              <a:buNone/>
            </a:pPr>
            <a:r>
              <a:rPr b="0" i="0" lang="en-US" sz="23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300" u="none" cap="none" strike="noStrike"/>
          </a:p>
        </p:txBody>
      </p:sp>
      <p:sp>
        <p:nvSpPr>
          <p:cNvPr id="236" name="Google Shape;236;p33"/>
          <p:cNvSpPr/>
          <p:nvPr/>
        </p:nvSpPr>
        <p:spPr>
          <a:xfrm>
            <a:off x="7523440" y="5762506"/>
            <a:ext cx="2603778" cy="325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050"/>
              <a:buFont typeface="Inter"/>
              <a:buNone/>
            </a:pPr>
            <a:r>
              <a:rPr b="0" i="0" lang="en-US" sz="205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Bronze Tier</a:t>
            </a:r>
            <a:endParaRPr b="0" i="0" sz="2050" u="none" cap="none" strike="noStrike"/>
          </a:p>
        </p:txBody>
      </p:sp>
      <p:sp>
        <p:nvSpPr>
          <p:cNvPr id="237" name="Google Shape;237;p33"/>
          <p:cNvSpPr/>
          <p:nvPr/>
        </p:nvSpPr>
        <p:spPr>
          <a:xfrm>
            <a:off x="7523440" y="6212800"/>
            <a:ext cx="4396264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Standard APY, base fees, foundational access.</a:t>
            </a:r>
            <a:endParaRPr b="0" i="0" sz="1600" u="none" cap="none" strike="noStrike"/>
          </a:p>
        </p:txBody>
      </p:sp>
      <p:sp>
        <p:nvSpPr>
          <p:cNvPr id="238" name="Google Shape;238;p33"/>
          <p:cNvSpPr/>
          <p:nvPr/>
        </p:nvSpPr>
        <p:spPr>
          <a:xfrm>
            <a:off x="729020" y="6988731"/>
            <a:ext cx="13172361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Manrope"/>
              <a:buNone/>
            </a:pPr>
            <a:r>
              <a:rPr b="0" i="0" lang="en-US" sz="160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Our tiered model incentivizes long-term METRIK token holding and deeper engagement with the platform, rewarding our most dedicated users and liquidity providers.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793790" y="94023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Inter"/>
              <a:buNone/>
            </a:pPr>
            <a:r>
              <a:rPr b="0" i="0" lang="en-US" sz="4450" u="none" cap="none" strike="noStrike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Key Features</a:t>
            </a:r>
            <a:endParaRPr b="0" i="0" sz="4450" u="none" cap="none" strike="noStrike"/>
          </a:p>
        </p:txBody>
      </p:sp>
      <p:pic>
        <p:nvPicPr>
          <p:cNvPr descr="preencoded.png" id="245" name="Google Shape;2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10264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/>
          <p:nvPr/>
        </p:nvSpPr>
        <p:spPr>
          <a:xfrm>
            <a:off x="1644253" y="22373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Invoice NFTs</a:t>
            </a:r>
            <a:endParaRPr b="0" i="0" sz="2200" u="none" cap="none" strike="noStrike"/>
          </a:p>
        </p:txBody>
      </p:sp>
      <p:sp>
        <p:nvSpPr>
          <p:cNvPr id="247" name="Google Shape;247;p34"/>
          <p:cNvSpPr/>
          <p:nvPr/>
        </p:nvSpPr>
        <p:spPr>
          <a:xfrm>
            <a:off x="1644253" y="2727722"/>
            <a:ext cx="552914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Backed by real trade receivables, creating verifiable assets.</a:t>
            </a:r>
            <a:endParaRPr b="0" i="0" sz="1750" u="none" cap="none" strike="noStrike"/>
          </a:p>
        </p:txBody>
      </p:sp>
      <p:pic>
        <p:nvPicPr>
          <p:cNvPr descr="preencoded.png" id="248" name="Google Shape;248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6884" y="210264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4"/>
          <p:cNvSpPr/>
          <p:nvPr/>
        </p:nvSpPr>
        <p:spPr>
          <a:xfrm>
            <a:off x="8307348" y="22373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Direct BTC Lending</a:t>
            </a:r>
            <a:endParaRPr b="0" i="0" sz="2200" u="none" cap="none" strike="noStrike"/>
          </a:p>
        </p:txBody>
      </p:sp>
      <p:sp>
        <p:nvSpPr>
          <p:cNvPr id="250" name="Google Shape;250;p34"/>
          <p:cNvSpPr/>
          <p:nvPr/>
        </p:nvSpPr>
        <p:spPr>
          <a:xfrm>
            <a:off x="8307348" y="2727722"/>
            <a:ext cx="55292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Borrow BTC directly, eliminating stablecoin dependency.</a:t>
            </a:r>
            <a:endParaRPr b="0" i="0" sz="1750" u="none" cap="none" strike="noStrike"/>
          </a:p>
        </p:txBody>
      </p:sp>
      <p:pic>
        <p:nvPicPr>
          <p:cNvPr descr="preencoded.png" id="251" name="Google Shape;251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02050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4"/>
          <p:cNvSpPr/>
          <p:nvPr/>
        </p:nvSpPr>
        <p:spPr>
          <a:xfrm>
            <a:off x="1644253" y="4155162"/>
            <a:ext cx="30447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Dynamic Trust Scoring</a:t>
            </a:r>
            <a:endParaRPr b="0" i="0" sz="2200" u="none" cap="none" strike="noStrike"/>
          </a:p>
        </p:txBody>
      </p:sp>
      <p:sp>
        <p:nvSpPr>
          <p:cNvPr id="253" name="Google Shape;253;p34"/>
          <p:cNvSpPr/>
          <p:nvPr/>
        </p:nvSpPr>
        <p:spPr>
          <a:xfrm>
            <a:off x="1644253" y="4645581"/>
            <a:ext cx="552914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LTV and trust scores driven by staking and credit history.</a:t>
            </a:r>
            <a:endParaRPr b="0" i="0" sz="1750" u="none" cap="none" strike="noStrike"/>
          </a:p>
        </p:txBody>
      </p:sp>
      <p:pic>
        <p:nvPicPr>
          <p:cNvPr descr="preencoded.png" id="254" name="Google Shape;254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56884" y="402050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4"/>
          <p:cNvSpPr/>
          <p:nvPr/>
        </p:nvSpPr>
        <p:spPr>
          <a:xfrm>
            <a:off x="8307348" y="4155162"/>
            <a:ext cx="288428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On-Chain Verification</a:t>
            </a:r>
            <a:endParaRPr b="0" i="0" sz="2200" u="none" cap="none" strike="noStrike"/>
          </a:p>
        </p:txBody>
      </p:sp>
      <p:sp>
        <p:nvSpPr>
          <p:cNvPr id="256" name="Google Shape;256;p34"/>
          <p:cNvSpPr/>
          <p:nvPr/>
        </p:nvSpPr>
        <p:spPr>
          <a:xfrm>
            <a:off x="8307348" y="4645581"/>
            <a:ext cx="55292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Optional verification via EigenLayer AVS for added security.</a:t>
            </a:r>
            <a:endParaRPr b="0" i="0" sz="1750" u="none" cap="none" strike="noStrike"/>
          </a:p>
        </p:txBody>
      </p:sp>
      <p:pic>
        <p:nvPicPr>
          <p:cNvPr descr="preencoded.png" id="257" name="Google Shape;257;p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3790" y="593836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4"/>
          <p:cNvSpPr/>
          <p:nvPr/>
        </p:nvSpPr>
        <p:spPr>
          <a:xfrm>
            <a:off x="1644253" y="6073021"/>
            <a:ext cx="284428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BTC Yield Generation</a:t>
            </a:r>
            <a:endParaRPr b="0" i="0" sz="2200" u="none" cap="none" strike="noStrike"/>
          </a:p>
        </p:txBody>
      </p:sp>
      <p:sp>
        <p:nvSpPr>
          <p:cNvPr id="259" name="Google Shape;259;p34"/>
          <p:cNvSpPr/>
          <p:nvPr/>
        </p:nvSpPr>
        <p:spPr>
          <a:xfrm>
            <a:off x="1644253" y="6563439"/>
            <a:ext cx="552914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For BTC holders seeking yield in a real-world use case.</a:t>
            </a:r>
            <a:endParaRPr b="0" i="0" sz="1750" u="none" cap="none" strike="noStrike"/>
          </a:p>
        </p:txBody>
      </p:sp>
      <p:pic>
        <p:nvPicPr>
          <p:cNvPr descr="preencoded.png" id="260" name="Google Shape;260;p3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56884" y="593836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4"/>
          <p:cNvSpPr/>
          <p:nvPr/>
        </p:nvSpPr>
        <p:spPr>
          <a:xfrm>
            <a:off x="8307348" y="607302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Decentralized Credit</a:t>
            </a:r>
            <a:endParaRPr b="0" i="0" sz="2200" u="none" cap="none" strike="noStrike"/>
          </a:p>
        </p:txBody>
      </p:sp>
      <p:sp>
        <p:nvSpPr>
          <p:cNvPr id="262" name="Google Shape;262;p34"/>
          <p:cNvSpPr/>
          <p:nvPr/>
        </p:nvSpPr>
        <p:spPr>
          <a:xfrm>
            <a:off x="8307348" y="6563439"/>
            <a:ext cx="55292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Manrope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Manrope"/>
                <a:ea typeface="Manrope"/>
                <a:cs typeface="Manrope"/>
                <a:sym typeface="Manrope"/>
              </a:rPr>
              <a:t>No centralized underwriters, no traditional credit bureaus.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